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Asap" panose="020B0604020202020204" charset="-93"/>
      <p:regular r:id="rId36"/>
    </p:embeddedFont>
    <p:embeddedFont>
      <p:font typeface="Asap Bold" panose="020B0604020202020204" charset="-93"/>
      <p:regular r:id="rId37"/>
    </p:embeddedFont>
    <p:embeddedFont>
      <p:font typeface="Asap Medium" panose="020B0604020202020204" charset="-93"/>
      <p:regular r:id="rId38"/>
    </p:embeddedFont>
    <p:embeddedFont>
      <p:font typeface="Asap Semi-Bold" panose="020B0604020202020204" charset="-93"/>
      <p:regular r:id="rId39"/>
    </p:embeddedFont>
    <p:embeddedFont>
      <p:font typeface="Calibri" panose="020F0502020204030204"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62" y="4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43096" y="2467802"/>
            <a:ext cx="16230600" cy="7819198"/>
          </a:xfrm>
          <a:prstGeom prst="rect">
            <a:avLst/>
          </a:prstGeom>
          <a:solidFill>
            <a:srgbClr val="1836B2"/>
          </a:solidFill>
        </p:spPr>
      </p:sp>
      <p:grpSp>
        <p:nvGrpSpPr>
          <p:cNvPr id="3" name="Group 3"/>
          <p:cNvGrpSpPr>
            <a:grpSpLocks noChangeAspect="1"/>
          </p:cNvGrpSpPr>
          <p:nvPr/>
        </p:nvGrpSpPr>
        <p:grpSpPr>
          <a:xfrm>
            <a:off x="9144000" y="0"/>
            <a:ext cx="12353301" cy="10697402"/>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sp>
        <p:nvSpPr>
          <p:cNvPr id="5" name="Freeform 5"/>
          <p:cNvSpPr/>
          <p:nvPr/>
        </p:nvSpPr>
        <p:spPr>
          <a:xfrm>
            <a:off x="0" y="0"/>
            <a:ext cx="12268945" cy="2935227"/>
          </a:xfrm>
          <a:custGeom>
            <a:avLst/>
            <a:gdLst/>
            <a:ahLst/>
            <a:cxnLst/>
            <a:rect l="l" t="t" r="r" b="b"/>
            <a:pathLst>
              <a:path w="12268945" h="2935227">
                <a:moveTo>
                  <a:pt x="0" y="0"/>
                </a:moveTo>
                <a:lnTo>
                  <a:pt x="12268945" y="0"/>
                </a:lnTo>
                <a:lnTo>
                  <a:pt x="12268945" y="2935227"/>
                </a:lnTo>
                <a:lnTo>
                  <a:pt x="0" y="2935227"/>
                </a:lnTo>
                <a:lnTo>
                  <a:pt x="0" y="0"/>
                </a:lnTo>
                <a:close/>
              </a:path>
            </a:pathLst>
          </a:custGeom>
          <a:blipFill>
            <a:blip r:embed="rId3"/>
            <a:stretch>
              <a:fillRect t="-153570" b="-164418"/>
            </a:stretch>
          </a:blipFill>
        </p:spPr>
      </p:sp>
      <p:grpSp>
        <p:nvGrpSpPr>
          <p:cNvPr id="6" name="Group 6"/>
          <p:cNvGrpSpPr/>
          <p:nvPr/>
        </p:nvGrpSpPr>
        <p:grpSpPr>
          <a:xfrm>
            <a:off x="356777" y="2673917"/>
            <a:ext cx="8446428" cy="7613083"/>
            <a:chOff x="0" y="0"/>
            <a:chExt cx="11261904" cy="10150777"/>
          </a:xfrm>
        </p:grpSpPr>
        <p:sp>
          <p:nvSpPr>
            <p:cNvPr id="7" name="TextBox 7"/>
            <p:cNvSpPr txBox="1"/>
            <p:nvPr/>
          </p:nvSpPr>
          <p:spPr>
            <a:xfrm>
              <a:off x="0" y="1244421"/>
              <a:ext cx="11261904" cy="7547635"/>
            </a:xfrm>
            <a:prstGeom prst="rect">
              <a:avLst/>
            </a:prstGeom>
          </p:spPr>
          <p:txBody>
            <a:bodyPr lIns="0" tIns="0" rIns="0" bIns="0" rtlCol="0" anchor="t">
              <a:spAutoFit/>
            </a:bodyPr>
            <a:lstStyle/>
            <a:p>
              <a:pPr marL="0" lvl="0" indent="0" algn="l">
                <a:lnSpc>
                  <a:spcPts val="11277"/>
                </a:lnSpc>
              </a:pPr>
              <a:r>
                <a:rPr lang="en-US" sz="8479" b="1" spc="254">
                  <a:solidFill>
                    <a:srgbClr val="FFFFFF"/>
                  </a:solidFill>
                  <a:latin typeface="Asap Bold"/>
                  <a:ea typeface="Asap Bold"/>
                  <a:cs typeface="Asap Bold"/>
                  <a:sym typeface="Asap Bold"/>
                </a:rPr>
                <a:t>PHÂN TÍCH DỮ LIỆU QUẢNG CÁO ĐA NỀN TẢNG </a:t>
              </a:r>
            </a:p>
          </p:txBody>
        </p:sp>
        <p:sp>
          <p:nvSpPr>
            <p:cNvPr id="8" name="TextBox 8"/>
            <p:cNvSpPr txBox="1"/>
            <p:nvPr/>
          </p:nvSpPr>
          <p:spPr>
            <a:xfrm>
              <a:off x="0" y="9431010"/>
              <a:ext cx="11261904" cy="719767"/>
            </a:xfrm>
            <a:prstGeom prst="rect">
              <a:avLst/>
            </a:prstGeom>
          </p:spPr>
          <p:txBody>
            <a:bodyPr lIns="0" tIns="0" rIns="0" bIns="0" rtlCol="0" anchor="t">
              <a:spAutoFit/>
            </a:bodyPr>
            <a:lstStyle/>
            <a:p>
              <a:pPr marL="0" lvl="0" indent="0" algn="l">
                <a:lnSpc>
                  <a:spcPts val="4460"/>
                </a:lnSpc>
                <a:spcBef>
                  <a:spcPct val="0"/>
                </a:spcBef>
              </a:pPr>
              <a:r>
                <a:rPr lang="en-US" sz="3186" u="none">
                  <a:solidFill>
                    <a:srgbClr val="FFFFFF"/>
                  </a:solidFill>
                  <a:latin typeface="Asap"/>
                  <a:ea typeface="Asap"/>
                  <a:cs typeface="Asap"/>
                  <a:sym typeface="Asap"/>
                </a:rPr>
                <a:t>Trình bày bởi Nguyễn Thành Đạt </a:t>
              </a:r>
            </a:p>
          </p:txBody>
        </p:sp>
        <p:sp>
          <p:nvSpPr>
            <p:cNvPr id="9" name="TextBox 9"/>
            <p:cNvSpPr txBox="1"/>
            <p:nvPr/>
          </p:nvSpPr>
          <p:spPr>
            <a:xfrm>
              <a:off x="0" y="-76200"/>
              <a:ext cx="11261904" cy="719767"/>
            </a:xfrm>
            <a:prstGeom prst="rect">
              <a:avLst/>
            </a:prstGeom>
          </p:spPr>
          <p:txBody>
            <a:bodyPr lIns="0" tIns="0" rIns="0" bIns="0" rtlCol="0" anchor="t">
              <a:spAutoFit/>
            </a:bodyPr>
            <a:lstStyle/>
            <a:p>
              <a:pPr marL="0" lvl="0" indent="0" algn="l">
                <a:lnSpc>
                  <a:spcPts val="4460"/>
                </a:lnSpc>
                <a:spcBef>
                  <a:spcPct val="0"/>
                </a:spcBef>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90486"/>
            <a:ext cx="18737475" cy="5820752"/>
          </a:xfrm>
          <a:custGeom>
            <a:avLst/>
            <a:gdLst/>
            <a:ahLst/>
            <a:cxnLst/>
            <a:rect l="l" t="t" r="r" b="b"/>
            <a:pathLst>
              <a:path w="18737475" h="5820752">
                <a:moveTo>
                  <a:pt x="0" y="0"/>
                </a:moveTo>
                <a:lnTo>
                  <a:pt x="18737475" y="0"/>
                </a:lnTo>
                <a:lnTo>
                  <a:pt x="18737475" y="5820753"/>
                </a:lnTo>
                <a:lnTo>
                  <a:pt x="0" y="5820753"/>
                </a:lnTo>
                <a:lnTo>
                  <a:pt x="0" y="0"/>
                </a:lnTo>
                <a:close/>
              </a:path>
            </a:pathLst>
          </a:custGeom>
          <a:blipFill>
            <a:blip r:embed="rId2"/>
            <a:stretch>
              <a:fillRect l="-744" r="-827" b="-133"/>
            </a:stretch>
          </a:blipFill>
        </p:spPr>
      </p:sp>
      <p:sp>
        <p:nvSpPr>
          <p:cNvPr id="3" name="TextBox 3"/>
          <p:cNvSpPr txBox="1"/>
          <p:nvPr/>
        </p:nvSpPr>
        <p:spPr>
          <a:xfrm>
            <a:off x="703462" y="366883"/>
            <a:ext cx="1470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xu hướng theo thời gian </a:t>
            </a:r>
          </a:p>
        </p:txBody>
      </p:sp>
      <p:sp>
        <p:nvSpPr>
          <p:cNvPr id="4" name="TextBox 4"/>
          <p:cNvSpPr txBox="1"/>
          <p:nvPr/>
        </p:nvSpPr>
        <p:spPr>
          <a:xfrm>
            <a:off x="1303262" y="1854507"/>
            <a:ext cx="15681476" cy="835980"/>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1.Xu hướng theo khối lượng tìm kiếm </a:t>
            </a:r>
          </a:p>
        </p:txBody>
      </p:sp>
      <p:grpSp>
        <p:nvGrpSpPr>
          <p:cNvPr id="5" name="Group 5"/>
          <p:cNvGrpSpPr/>
          <p:nvPr/>
        </p:nvGrpSpPr>
        <p:grpSpPr>
          <a:xfrm>
            <a:off x="320036" y="8758238"/>
            <a:ext cx="16664702" cy="1000125"/>
            <a:chOff x="0" y="0"/>
            <a:chExt cx="22219602" cy="1333500"/>
          </a:xfrm>
        </p:grpSpPr>
        <p:grpSp>
          <p:nvGrpSpPr>
            <p:cNvPr id="6" name="Group 6"/>
            <p:cNvGrpSpPr/>
            <p:nvPr/>
          </p:nvGrpSpPr>
          <p:grpSpPr>
            <a:xfrm rot="-10800000">
              <a:off x="0" y="8764"/>
              <a:ext cx="22219602" cy="1315972"/>
              <a:chOff x="0" y="0"/>
              <a:chExt cx="90705544" cy="5372100"/>
            </a:xfrm>
          </p:grpSpPr>
          <p:sp>
            <p:nvSpPr>
              <p:cNvPr id="7" name="Freeform 7"/>
              <p:cNvSpPr/>
              <p:nvPr/>
            </p:nvSpPr>
            <p:spPr>
              <a:xfrm>
                <a:off x="0" y="0"/>
                <a:ext cx="90705546" cy="5372100"/>
              </a:xfrm>
              <a:custGeom>
                <a:avLst/>
                <a:gdLst/>
                <a:ahLst/>
                <a:cxnLst/>
                <a:rect l="l" t="t" r="r" b="b"/>
                <a:pathLst>
                  <a:path w="90705546" h="5372100">
                    <a:moveTo>
                      <a:pt x="89154874" y="0"/>
                    </a:moveTo>
                    <a:lnTo>
                      <a:pt x="1550670" y="0"/>
                    </a:lnTo>
                    <a:lnTo>
                      <a:pt x="0" y="2686050"/>
                    </a:lnTo>
                    <a:lnTo>
                      <a:pt x="1550670" y="5372100"/>
                    </a:lnTo>
                    <a:lnTo>
                      <a:pt x="89154874" y="5372100"/>
                    </a:lnTo>
                    <a:lnTo>
                      <a:pt x="90705546" y="2686050"/>
                    </a:lnTo>
                    <a:lnTo>
                      <a:pt x="89154874" y="0"/>
                    </a:lnTo>
                    <a:close/>
                  </a:path>
                </a:pathLst>
              </a:custGeom>
              <a:solidFill>
                <a:srgbClr val="A066CB"/>
              </a:solidFill>
            </p:spPr>
          </p:sp>
        </p:grpSp>
        <p:sp>
          <p:nvSpPr>
            <p:cNvPr id="8" name="TextBox 8"/>
            <p:cNvSpPr txBox="1"/>
            <p:nvPr/>
          </p:nvSpPr>
          <p:spPr>
            <a:xfrm>
              <a:off x="2745628" y="-9525"/>
              <a:ext cx="18650862" cy="1343025"/>
            </a:xfrm>
            <a:prstGeom prst="rect">
              <a:avLst/>
            </a:prstGeom>
          </p:spPr>
          <p:txBody>
            <a:bodyPr lIns="0" tIns="0" rIns="0" bIns="0" rtlCol="0" anchor="t">
              <a:spAutoFit/>
            </a:bodyPr>
            <a:lstStyle/>
            <a:p>
              <a:pPr marL="0" lvl="0" indent="0" algn="l">
                <a:lnSpc>
                  <a:spcPts val="2670"/>
                </a:lnSpc>
                <a:spcBef>
                  <a:spcPct val="0"/>
                </a:spcBef>
              </a:pPr>
              <a:r>
                <a:rPr lang="en-US" sz="2225" b="1" spc="66">
                  <a:solidFill>
                    <a:srgbClr val="FFFFFF"/>
                  </a:solidFill>
                  <a:latin typeface="Asap Semi-Bold"/>
                  <a:ea typeface="Asap Semi-Bold"/>
                  <a:cs typeface="Asap Semi-Bold"/>
                  <a:sym typeface="Asap Semi-Bold"/>
                </a:rPr>
                <a:t>Tôi đã sử dụng biểu đồ đường (px.line) để phân tích mức độ phổ biến của từng từ khóa dựa trên dữ liệu CSV lưu sẵn. Một số từ khóa như "Google Analytics" rất phổ biến, trong khi những từ khác như "Performance Metrics" ít hơn, nên cần xem  xét kỹ từng từ khóa.</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6857" y="3500111"/>
            <a:ext cx="8267143" cy="6135745"/>
          </a:xfrm>
          <a:custGeom>
            <a:avLst/>
            <a:gdLst/>
            <a:ahLst/>
            <a:cxnLst/>
            <a:rect l="l" t="t" r="r" b="b"/>
            <a:pathLst>
              <a:path w="8267143" h="6135745">
                <a:moveTo>
                  <a:pt x="0" y="0"/>
                </a:moveTo>
                <a:lnTo>
                  <a:pt x="8267143" y="0"/>
                </a:lnTo>
                <a:lnTo>
                  <a:pt x="8267143" y="6135745"/>
                </a:lnTo>
                <a:lnTo>
                  <a:pt x="0" y="6135745"/>
                </a:lnTo>
                <a:lnTo>
                  <a:pt x="0" y="0"/>
                </a:lnTo>
                <a:close/>
              </a:path>
            </a:pathLst>
          </a:custGeom>
          <a:blipFill>
            <a:blip r:embed="rId2"/>
            <a:stretch>
              <a:fillRect l="-1901" r="-1901"/>
            </a:stretch>
          </a:blipFill>
        </p:spPr>
      </p:sp>
      <p:sp>
        <p:nvSpPr>
          <p:cNvPr id="3" name="Freeform 3"/>
          <p:cNvSpPr/>
          <p:nvPr/>
        </p:nvSpPr>
        <p:spPr>
          <a:xfrm>
            <a:off x="8875899" y="3877667"/>
            <a:ext cx="8383401" cy="5758189"/>
          </a:xfrm>
          <a:custGeom>
            <a:avLst/>
            <a:gdLst/>
            <a:ahLst/>
            <a:cxnLst/>
            <a:rect l="l" t="t" r="r" b="b"/>
            <a:pathLst>
              <a:path w="8383401" h="5758189">
                <a:moveTo>
                  <a:pt x="0" y="0"/>
                </a:moveTo>
                <a:lnTo>
                  <a:pt x="8383401" y="0"/>
                </a:lnTo>
                <a:lnTo>
                  <a:pt x="8383401" y="5758189"/>
                </a:lnTo>
                <a:lnTo>
                  <a:pt x="0" y="5758189"/>
                </a:lnTo>
                <a:lnTo>
                  <a:pt x="0" y="0"/>
                </a:lnTo>
                <a:close/>
              </a:path>
            </a:pathLst>
          </a:custGeom>
          <a:blipFill>
            <a:blip r:embed="rId3"/>
            <a:stretch>
              <a:fillRect l="-441" t="-3181" r="-441"/>
            </a:stretch>
          </a:blipFill>
        </p:spPr>
      </p:sp>
      <p:sp>
        <p:nvSpPr>
          <p:cNvPr id="4" name="TextBox 4"/>
          <p:cNvSpPr txBox="1"/>
          <p:nvPr/>
        </p:nvSpPr>
        <p:spPr>
          <a:xfrm>
            <a:off x="703462" y="366883"/>
            <a:ext cx="1470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xu hướng theo thời gian </a:t>
            </a:r>
          </a:p>
        </p:txBody>
      </p:sp>
      <p:sp>
        <p:nvSpPr>
          <p:cNvPr id="5" name="TextBox 5"/>
          <p:cNvSpPr txBox="1"/>
          <p:nvPr/>
        </p:nvSpPr>
        <p:spPr>
          <a:xfrm>
            <a:off x="1303262" y="1854507"/>
            <a:ext cx="15681476" cy="1645605"/>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2. Biểu đồ phân tích từ khóa theo thời gian(Digital Maketing, Maketing)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454982"/>
            <a:ext cx="8233002" cy="5917470"/>
          </a:xfrm>
          <a:custGeom>
            <a:avLst/>
            <a:gdLst/>
            <a:ahLst/>
            <a:cxnLst/>
            <a:rect l="l" t="t" r="r" b="b"/>
            <a:pathLst>
              <a:path w="8233002" h="5917470">
                <a:moveTo>
                  <a:pt x="0" y="0"/>
                </a:moveTo>
                <a:lnTo>
                  <a:pt x="8233002" y="0"/>
                </a:lnTo>
                <a:lnTo>
                  <a:pt x="8233002" y="5917470"/>
                </a:lnTo>
                <a:lnTo>
                  <a:pt x="0" y="5917470"/>
                </a:lnTo>
                <a:lnTo>
                  <a:pt x="0" y="0"/>
                </a:lnTo>
                <a:close/>
              </a:path>
            </a:pathLst>
          </a:custGeom>
          <a:blipFill>
            <a:blip r:embed="rId2"/>
            <a:stretch>
              <a:fillRect/>
            </a:stretch>
          </a:blipFill>
        </p:spPr>
      </p:sp>
      <p:sp>
        <p:nvSpPr>
          <p:cNvPr id="3" name="Freeform 3"/>
          <p:cNvSpPr/>
          <p:nvPr/>
        </p:nvSpPr>
        <p:spPr>
          <a:xfrm>
            <a:off x="9261702" y="3729326"/>
            <a:ext cx="8154618" cy="5643126"/>
          </a:xfrm>
          <a:custGeom>
            <a:avLst/>
            <a:gdLst/>
            <a:ahLst/>
            <a:cxnLst/>
            <a:rect l="l" t="t" r="r" b="b"/>
            <a:pathLst>
              <a:path w="8154618" h="5643126">
                <a:moveTo>
                  <a:pt x="0" y="0"/>
                </a:moveTo>
                <a:lnTo>
                  <a:pt x="8154619" y="0"/>
                </a:lnTo>
                <a:lnTo>
                  <a:pt x="8154619" y="5643126"/>
                </a:lnTo>
                <a:lnTo>
                  <a:pt x="0" y="5643126"/>
                </a:lnTo>
                <a:lnTo>
                  <a:pt x="0" y="0"/>
                </a:lnTo>
                <a:close/>
              </a:path>
            </a:pathLst>
          </a:custGeom>
          <a:blipFill>
            <a:blip r:embed="rId3"/>
            <a:stretch>
              <a:fillRect l="-502" t="-6184" r="-502"/>
            </a:stretch>
          </a:blipFill>
        </p:spPr>
      </p:sp>
      <p:sp>
        <p:nvSpPr>
          <p:cNvPr id="4" name="TextBox 4"/>
          <p:cNvSpPr txBox="1"/>
          <p:nvPr/>
        </p:nvSpPr>
        <p:spPr>
          <a:xfrm>
            <a:off x="703462" y="366883"/>
            <a:ext cx="1470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xu hướng theo thời gian </a:t>
            </a:r>
          </a:p>
        </p:txBody>
      </p:sp>
      <p:sp>
        <p:nvSpPr>
          <p:cNvPr id="5" name="TextBox 5"/>
          <p:cNvSpPr txBox="1"/>
          <p:nvPr/>
        </p:nvSpPr>
        <p:spPr>
          <a:xfrm>
            <a:off x="1303262" y="1854507"/>
            <a:ext cx="15263518" cy="1600475"/>
          </a:xfrm>
          <a:prstGeom prst="rect">
            <a:avLst/>
          </a:prstGeom>
        </p:spPr>
        <p:txBody>
          <a:bodyPr lIns="0" tIns="0" rIns="0" bIns="0" rtlCol="0" anchor="t">
            <a:spAutoFit/>
          </a:bodyPr>
          <a:lstStyle/>
          <a:p>
            <a:pPr algn="ctr">
              <a:lnSpc>
                <a:spcPts val="6236"/>
              </a:lnSpc>
              <a:spcBef>
                <a:spcPct val="0"/>
              </a:spcBef>
            </a:pPr>
            <a:r>
              <a:rPr lang="en-US" sz="5669" b="1">
                <a:solidFill>
                  <a:srgbClr val="1836B2"/>
                </a:solidFill>
                <a:latin typeface="Asap Semi-Bold"/>
                <a:ea typeface="Asap Semi-Bold"/>
                <a:cs typeface="Asap Semi-Bold"/>
                <a:sym typeface="Asap Semi-Bold"/>
              </a:rPr>
              <a:t>3. Biểu đồ phân tích từ khóa theo thời gian ( CPC , Conversion rate)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3262" y="3334383"/>
            <a:ext cx="8199192" cy="5923917"/>
          </a:xfrm>
          <a:custGeom>
            <a:avLst/>
            <a:gdLst/>
            <a:ahLst/>
            <a:cxnLst/>
            <a:rect l="l" t="t" r="r" b="b"/>
            <a:pathLst>
              <a:path w="8199192" h="5923917">
                <a:moveTo>
                  <a:pt x="0" y="0"/>
                </a:moveTo>
                <a:lnTo>
                  <a:pt x="8199193" y="0"/>
                </a:lnTo>
                <a:lnTo>
                  <a:pt x="8199193" y="5923917"/>
                </a:lnTo>
                <a:lnTo>
                  <a:pt x="0" y="5923917"/>
                </a:lnTo>
                <a:lnTo>
                  <a:pt x="0" y="0"/>
                </a:lnTo>
                <a:close/>
              </a:path>
            </a:pathLst>
          </a:custGeom>
          <a:blipFill>
            <a:blip r:embed="rId2"/>
            <a:stretch>
              <a:fillRect/>
            </a:stretch>
          </a:blipFill>
        </p:spPr>
      </p:sp>
      <p:sp>
        <p:nvSpPr>
          <p:cNvPr id="3" name="Freeform 3"/>
          <p:cNvSpPr/>
          <p:nvPr/>
        </p:nvSpPr>
        <p:spPr>
          <a:xfrm>
            <a:off x="9502455" y="3338679"/>
            <a:ext cx="7756845" cy="5919621"/>
          </a:xfrm>
          <a:custGeom>
            <a:avLst/>
            <a:gdLst/>
            <a:ahLst/>
            <a:cxnLst/>
            <a:rect l="l" t="t" r="r" b="b"/>
            <a:pathLst>
              <a:path w="7756845" h="5919621">
                <a:moveTo>
                  <a:pt x="0" y="0"/>
                </a:moveTo>
                <a:lnTo>
                  <a:pt x="7756845" y="0"/>
                </a:lnTo>
                <a:lnTo>
                  <a:pt x="7756845" y="5919621"/>
                </a:lnTo>
                <a:lnTo>
                  <a:pt x="0" y="5919621"/>
                </a:lnTo>
                <a:lnTo>
                  <a:pt x="0" y="0"/>
                </a:lnTo>
                <a:close/>
              </a:path>
            </a:pathLst>
          </a:custGeom>
          <a:blipFill>
            <a:blip r:embed="rId3"/>
            <a:stretch>
              <a:fillRect r="-5992"/>
            </a:stretch>
          </a:blipFill>
        </p:spPr>
      </p:sp>
      <p:sp>
        <p:nvSpPr>
          <p:cNvPr id="4" name="TextBox 4"/>
          <p:cNvSpPr txBox="1"/>
          <p:nvPr/>
        </p:nvSpPr>
        <p:spPr>
          <a:xfrm>
            <a:off x="703462" y="366883"/>
            <a:ext cx="1470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xu hướng theo thời gian </a:t>
            </a:r>
          </a:p>
        </p:txBody>
      </p:sp>
      <p:sp>
        <p:nvSpPr>
          <p:cNvPr id="5" name="TextBox 5"/>
          <p:cNvSpPr txBox="1"/>
          <p:nvPr/>
        </p:nvSpPr>
        <p:spPr>
          <a:xfrm>
            <a:off x="1303262" y="1854507"/>
            <a:ext cx="15681476" cy="1645605"/>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4. Biểu đồ phân tích từ khóa theo thời gian (CPA, CPR)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3462" y="366883"/>
            <a:ext cx="1470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tỷ lệ theo nền tảng  </a:t>
            </a:r>
          </a:p>
        </p:txBody>
      </p:sp>
      <p:sp>
        <p:nvSpPr>
          <p:cNvPr id="3" name="TextBox 3"/>
          <p:cNvSpPr txBox="1"/>
          <p:nvPr/>
        </p:nvSpPr>
        <p:spPr>
          <a:xfrm>
            <a:off x="703462" y="1995542"/>
            <a:ext cx="15257726" cy="7262758"/>
          </a:xfrm>
          <a:prstGeom prst="rect">
            <a:avLst/>
          </a:prstGeom>
        </p:spPr>
        <p:txBody>
          <a:bodyPr lIns="0" tIns="0" rIns="0" bIns="0" rtlCol="0" anchor="t">
            <a:spAutoFit/>
          </a:bodyPr>
          <a:lstStyle/>
          <a:p>
            <a:pPr algn="l">
              <a:lnSpc>
                <a:spcPts val="4094"/>
              </a:lnSpc>
            </a:pPr>
            <a:r>
              <a:rPr lang="en-US" sz="3149" spc="-62">
                <a:solidFill>
                  <a:srgbClr val="000000"/>
                </a:solidFill>
                <a:latin typeface="Asap"/>
                <a:ea typeface="Asap"/>
                <a:cs typeface="Asap"/>
                <a:sym typeface="Asap"/>
              </a:rPr>
              <a:t>Gồm 3 bước :</a:t>
            </a:r>
          </a:p>
          <a:p>
            <a:pPr marL="679988" lvl="1" indent="-339994" algn="l">
              <a:lnSpc>
                <a:spcPts val="4094"/>
              </a:lnSpc>
              <a:buFont typeface="Arial"/>
              <a:buChar char="•"/>
            </a:pPr>
            <a:r>
              <a:rPr lang="en-US" sz="3149" spc="-62">
                <a:solidFill>
                  <a:srgbClr val="000000"/>
                </a:solidFill>
                <a:latin typeface="Asap"/>
                <a:ea typeface="Asap"/>
                <a:cs typeface="Asap"/>
                <a:sym typeface="Asap"/>
              </a:rPr>
              <a:t>Truy vấn (Giúp xác định chủ đề phổ biến, mối quan tâm chính hoặc xu hướng hành vi của người dùng, đếm tần suất từ khóa.).</a:t>
            </a:r>
          </a:p>
          <a:p>
            <a:pPr marL="679988" lvl="1" indent="-339994" algn="l">
              <a:lnSpc>
                <a:spcPts val="4094"/>
              </a:lnSpc>
              <a:buFont typeface="Arial"/>
              <a:buChar char="•"/>
            </a:pPr>
            <a:r>
              <a:rPr lang="en-US" sz="3149" spc="-62">
                <a:solidFill>
                  <a:srgbClr val="000000"/>
                </a:solidFill>
                <a:latin typeface="Asap"/>
                <a:ea typeface="Asap"/>
                <a:cs typeface="Asap"/>
                <a:sym typeface="Asap"/>
              </a:rPr>
              <a:t>Tạo đám mây (Từ những từ xuất hiện thường xuyên, có thể nhận ra vấn đề sản phẩm, điểm nghẽn dịch vụ, hoặc chủ đề đang viral)</a:t>
            </a:r>
          </a:p>
          <a:p>
            <a:pPr marL="679988" lvl="1" indent="-339994" algn="l">
              <a:lnSpc>
                <a:spcPts val="4094"/>
              </a:lnSpc>
              <a:buFont typeface="Arial"/>
              <a:buChar char="•"/>
            </a:pPr>
            <a:r>
              <a:rPr lang="en-US" sz="3149" spc="-62">
                <a:solidFill>
                  <a:srgbClr val="000000"/>
                </a:solidFill>
                <a:latin typeface="Asap"/>
                <a:ea typeface="Asap"/>
                <a:cs typeface="Asap"/>
                <a:sym typeface="Asap"/>
              </a:rPr>
              <a:t>Nhóm các từ khóa liên quan ( Tối ưu SEO và quảng cáo, Hiểu chủ đề người dùng quan tâm, Phân tích xu hướng, insight)</a:t>
            </a:r>
          </a:p>
          <a:p>
            <a:pPr algn="l">
              <a:lnSpc>
                <a:spcPts val="4094"/>
              </a:lnSpc>
            </a:pPr>
            <a:r>
              <a:rPr lang="en-US" sz="3149" spc="-62">
                <a:solidFill>
                  <a:srgbClr val="000000"/>
                </a:solidFill>
                <a:latin typeface="Asap"/>
                <a:ea typeface="Asap"/>
                <a:cs typeface="Asap"/>
                <a:sym typeface="Asap"/>
              </a:rPr>
              <a:t>Mục tiêu Tạo đám mây từ và phân tích theo từng trường dữ liệu giúp:</a:t>
            </a:r>
          </a:p>
          <a:p>
            <a:pPr marL="679988" lvl="1" indent="-339994" algn="l">
              <a:lnSpc>
                <a:spcPts val="4094"/>
              </a:lnSpc>
              <a:buFont typeface="Arial"/>
              <a:buChar char="•"/>
            </a:pPr>
            <a:r>
              <a:rPr lang="en-US" sz="3149" spc="-62">
                <a:solidFill>
                  <a:srgbClr val="000000"/>
                </a:solidFill>
                <a:latin typeface="Asap"/>
                <a:ea typeface="Asap"/>
                <a:cs typeface="Asap"/>
                <a:sym typeface="Asap"/>
              </a:rPr>
              <a:t>Nhận diện nhanh từ khóa nổi bật trong dữ liệu văn bản.</a:t>
            </a:r>
          </a:p>
          <a:p>
            <a:pPr marL="679988" lvl="1" indent="-339994" algn="l">
              <a:lnSpc>
                <a:spcPts val="4094"/>
              </a:lnSpc>
              <a:buFont typeface="Arial"/>
              <a:buChar char="•"/>
            </a:pPr>
            <a:r>
              <a:rPr lang="en-US" sz="3149" spc="-62">
                <a:solidFill>
                  <a:srgbClr val="000000"/>
                </a:solidFill>
                <a:latin typeface="Asap"/>
                <a:ea typeface="Asap"/>
                <a:cs typeface="Asap"/>
                <a:sym typeface="Asap"/>
              </a:rPr>
              <a:t>So sánh chủ đề theo từng nhóm (kênh, chiến dịch, sản phẩm…).</a:t>
            </a:r>
          </a:p>
          <a:p>
            <a:pPr marL="679988" lvl="1" indent="-339994" algn="l">
              <a:lnSpc>
                <a:spcPts val="4094"/>
              </a:lnSpc>
              <a:buFont typeface="Arial"/>
              <a:buChar char="•"/>
            </a:pPr>
            <a:r>
              <a:rPr lang="en-US" sz="3149" spc="-62">
                <a:solidFill>
                  <a:srgbClr val="000000"/>
                </a:solidFill>
                <a:latin typeface="Asap"/>
                <a:ea typeface="Asap"/>
                <a:cs typeface="Asap"/>
                <a:sym typeface="Asap"/>
              </a:rPr>
              <a:t>Phát hiện xu hướng, vấn đề, insight khách hàng.</a:t>
            </a:r>
          </a:p>
          <a:p>
            <a:pPr marL="679988" lvl="1" indent="-339994" algn="l">
              <a:lnSpc>
                <a:spcPts val="4094"/>
              </a:lnSpc>
              <a:buFont typeface="Arial"/>
              <a:buChar char="•"/>
            </a:pPr>
            <a:r>
              <a:rPr lang="en-US" sz="3149" spc="-62">
                <a:solidFill>
                  <a:srgbClr val="000000"/>
                </a:solidFill>
                <a:latin typeface="Asap"/>
                <a:ea typeface="Asap"/>
                <a:cs typeface="Asap"/>
                <a:sym typeface="Asap"/>
              </a:rPr>
              <a:t>Hỗ trợ tối ưu nội dung, SEO, quảng cáo và cải thiện chiến lược.</a:t>
            </a:r>
          </a:p>
          <a:p>
            <a:pPr algn="l">
              <a:lnSpc>
                <a:spcPts val="4094"/>
              </a:lnSpc>
            </a:pPr>
            <a:endParaRPr lang="en-US" sz="3149" spc="-62">
              <a:solidFill>
                <a:srgbClr val="000000"/>
              </a:solidFill>
              <a:latin typeface="Asap"/>
              <a:ea typeface="Asap"/>
              <a:cs typeface="Asap"/>
              <a:sym typeface="Asap"/>
            </a:endParaRPr>
          </a:p>
          <a:p>
            <a:pPr algn="l">
              <a:lnSpc>
                <a:spcPts val="4094"/>
              </a:lnSpc>
            </a:pPr>
            <a:r>
              <a:rPr lang="en-US" sz="3149" b="1" u="none" spc="-62">
                <a:solidFill>
                  <a:srgbClr val="000000"/>
                </a:solidFill>
                <a:latin typeface="Asap Medium"/>
                <a:ea typeface="Asap Medium"/>
                <a:cs typeface="Asap Medium"/>
                <a:sym typeface="Asap Medium"/>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1936" y="3198985"/>
            <a:ext cx="10079173" cy="6059315"/>
          </a:xfrm>
          <a:custGeom>
            <a:avLst/>
            <a:gdLst/>
            <a:ahLst/>
            <a:cxnLst/>
            <a:rect l="l" t="t" r="r" b="b"/>
            <a:pathLst>
              <a:path w="10079173" h="6059315">
                <a:moveTo>
                  <a:pt x="0" y="0"/>
                </a:moveTo>
                <a:lnTo>
                  <a:pt x="10079172" y="0"/>
                </a:lnTo>
                <a:lnTo>
                  <a:pt x="10079172" y="6059315"/>
                </a:lnTo>
                <a:lnTo>
                  <a:pt x="0" y="6059315"/>
                </a:lnTo>
                <a:lnTo>
                  <a:pt x="0" y="0"/>
                </a:lnTo>
                <a:close/>
              </a:path>
            </a:pathLst>
          </a:custGeom>
          <a:blipFill>
            <a:blip r:embed="rId2"/>
            <a:stretch>
              <a:fillRect t="-554" r="-129" b="-1669"/>
            </a:stretch>
          </a:blipFill>
        </p:spPr>
      </p:sp>
      <p:sp>
        <p:nvSpPr>
          <p:cNvPr id="3" name="TextBox 3"/>
          <p:cNvSpPr txBox="1"/>
          <p:nvPr/>
        </p:nvSpPr>
        <p:spPr>
          <a:xfrm>
            <a:off x="703462" y="366883"/>
            <a:ext cx="1724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theo tỷ lệ nền tảng </a:t>
            </a:r>
          </a:p>
        </p:txBody>
      </p:sp>
      <p:sp>
        <p:nvSpPr>
          <p:cNvPr id="4" name="TextBox 4"/>
          <p:cNvSpPr txBox="1"/>
          <p:nvPr/>
        </p:nvSpPr>
        <p:spPr>
          <a:xfrm>
            <a:off x="703462" y="1553381"/>
            <a:ext cx="15681476" cy="1645605"/>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1. Biểu đồ phân tích tỷ lệ nền tảng(Digital Maketing)</a:t>
            </a:r>
          </a:p>
        </p:txBody>
      </p:sp>
      <p:sp>
        <p:nvSpPr>
          <p:cNvPr id="5" name="TextBox 5"/>
          <p:cNvSpPr txBox="1"/>
          <p:nvPr/>
        </p:nvSpPr>
        <p:spPr>
          <a:xfrm>
            <a:off x="12016933" y="3742129"/>
            <a:ext cx="6271067" cy="978466"/>
          </a:xfrm>
          <a:prstGeom prst="rect">
            <a:avLst/>
          </a:prstGeom>
        </p:spPr>
        <p:txBody>
          <a:bodyPr lIns="0" tIns="0" rIns="0" bIns="0" rtlCol="0" anchor="t">
            <a:spAutoFit/>
          </a:bodyPr>
          <a:lstStyle/>
          <a:p>
            <a:pPr algn="l">
              <a:lnSpc>
                <a:spcPts val="3858"/>
              </a:lnSpc>
            </a:pPr>
            <a:r>
              <a:rPr lang="en-US" sz="2968" b="1" spc="-59">
                <a:solidFill>
                  <a:srgbClr val="000000"/>
                </a:solidFill>
                <a:latin typeface="Asap Medium"/>
                <a:ea typeface="Asap Medium"/>
                <a:cs typeface="Asap Medium"/>
                <a:sym typeface="Asap Medium"/>
              </a:rPr>
              <a:t>Truy vấn được tìm kiếm nhiều nhất là 'công ty tiếp thị kỹ thuật số'.</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206222"/>
            <a:ext cx="11301259" cy="5735389"/>
          </a:xfrm>
          <a:custGeom>
            <a:avLst/>
            <a:gdLst/>
            <a:ahLst/>
            <a:cxnLst/>
            <a:rect l="l" t="t" r="r" b="b"/>
            <a:pathLst>
              <a:path w="11301259" h="5735389">
                <a:moveTo>
                  <a:pt x="0" y="0"/>
                </a:moveTo>
                <a:lnTo>
                  <a:pt x="11301259" y="0"/>
                </a:lnTo>
                <a:lnTo>
                  <a:pt x="11301259" y="5735389"/>
                </a:lnTo>
                <a:lnTo>
                  <a:pt x="0" y="5735389"/>
                </a:lnTo>
                <a:lnTo>
                  <a:pt x="0" y="0"/>
                </a:lnTo>
                <a:close/>
              </a:path>
            </a:pathLst>
          </a:custGeom>
          <a:blipFill>
            <a:blip r:embed="rId2"/>
            <a:stretch>
              <a:fillRect/>
            </a:stretch>
          </a:blipFill>
        </p:spPr>
      </p:sp>
      <p:sp>
        <p:nvSpPr>
          <p:cNvPr id="3" name="TextBox 3"/>
          <p:cNvSpPr txBox="1"/>
          <p:nvPr/>
        </p:nvSpPr>
        <p:spPr>
          <a:xfrm>
            <a:off x="703462" y="366883"/>
            <a:ext cx="1724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theo tỷ lệ nền tảng </a:t>
            </a:r>
          </a:p>
        </p:txBody>
      </p:sp>
      <p:sp>
        <p:nvSpPr>
          <p:cNvPr id="4" name="TextBox 4"/>
          <p:cNvSpPr txBox="1"/>
          <p:nvPr/>
        </p:nvSpPr>
        <p:spPr>
          <a:xfrm>
            <a:off x="703462" y="1553381"/>
            <a:ext cx="15681476" cy="1645605"/>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1. Biểu đồ phân tích tỷ lệ nền tảng(Digital Maketing)</a:t>
            </a:r>
          </a:p>
        </p:txBody>
      </p:sp>
      <p:sp>
        <p:nvSpPr>
          <p:cNvPr id="5" name="TextBox 5"/>
          <p:cNvSpPr txBox="1"/>
          <p:nvPr/>
        </p:nvSpPr>
        <p:spPr>
          <a:xfrm>
            <a:off x="12611665" y="3168122"/>
            <a:ext cx="5676335" cy="2445561"/>
          </a:xfrm>
          <a:prstGeom prst="rect">
            <a:avLst/>
          </a:prstGeom>
        </p:spPr>
        <p:txBody>
          <a:bodyPr lIns="0" tIns="0" rIns="0" bIns="0" rtlCol="0" anchor="t">
            <a:spAutoFit/>
          </a:bodyPr>
          <a:lstStyle/>
          <a:p>
            <a:pPr algn="l">
              <a:lnSpc>
                <a:spcPts val="3858"/>
              </a:lnSpc>
            </a:pPr>
            <a:r>
              <a:rPr lang="en-US" sz="2968" b="1" spc="-59">
                <a:solidFill>
                  <a:srgbClr val="000000"/>
                </a:solidFill>
                <a:latin typeface="Asap Medium"/>
                <a:ea typeface="Asap Medium"/>
                <a:cs typeface="Asap Medium"/>
                <a:sym typeface="Asap Medium"/>
              </a:rPr>
              <a:t>Biểu đồ cho thấy "digital marketing" là chủ đề trung tâm, với nhiều từ khóa liên quan đến học tập, nghề nghiệp, dịch vụ và chiến lược online.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594449"/>
            <a:ext cx="11301259" cy="2533107"/>
          </a:xfrm>
          <a:custGeom>
            <a:avLst/>
            <a:gdLst/>
            <a:ahLst/>
            <a:cxnLst/>
            <a:rect l="l" t="t" r="r" b="b"/>
            <a:pathLst>
              <a:path w="11301259" h="2533107">
                <a:moveTo>
                  <a:pt x="0" y="0"/>
                </a:moveTo>
                <a:lnTo>
                  <a:pt x="11301259" y="0"/>
                </a:lnTo>
                <a:lnTo>
                  <a:pt x="11301259" y="2533107"/>
                </a:lnTo>
                <a:lnTo>
                  <a:pt x="0" y="2533107"/>
                </a:lnTo>
                <a:lnTo>
                  <a:pt x="0" y="0"/>
                </a:lnTo>
                <a:close/>
              </a:path>
            </a:pathLst>
          </a:custGeom>
          <a:blipFill>
            <a:blip r:embed="rId2"/>
            <a:stretch>
              <a:fillRect l="-1825" r="-1825"/>
            </a:stretch>
          </a:blipFill>
        </p:spPr>
      </p:sp>
      <p:sp>
        <p:nvSpPr>
          <p:cNvPr id="3" name="TextBox 3"/>
          <p:cNvSpPr txBox="1"/>
          <p:nvPr/>
        </p:nvSpPr>
        <p:spPr>
          <a:xfrm>
            <a:off x="703462" y="366883"/>
            <a:ext cx="1724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theo tỷ lệ nền tảng </a:t>
            </a:r>
          </a:p>
        </p:txBody>
      </p:sp>
      <p:sp>
        <p:nvSpPr>
          <p:cNvPr id="4" name="TextBox 4"/>
          <p:cNvSpPr txBox="1"/>
          <p:nvPr/>
        </p:nvSpPr>
        <p:spPr>
          <a:xfrm>
            <a:off x="703462" y="1553381"/>
            <a:ext cx="15681476" cy="1645605"/>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1. Biểu đồ phân tích tỷ lệ nền tảng (Digital Maketing)</a:t>
            </a:r>
          </a:p>
        </p:txBody>
      </p:sp>
      <p:sp>
        <p:nvSpPr>
          <p:cNvPr id="5" name="TextBox 5"/>
          <p:cNvSpPr txBox="1"/>
          <p:nvPr/>
        </p:nvSpPr>
        <p:spPr>
          <a:xfrm>
            <a:off x="12611665" y="3556349"/>
            <a:ext cx="5676335" cy="3423624"/>
          </a:xfrm>
          <a:prstGeom prst="rect">
            <a:avLst/>
          </a:prstGeom>
        </p:spPr>
        <p:txBody>
          <a:bodyPr lIns="0" tIns="0" rIns="0" bIns="0" rtlCol="0" anchor="t">
            <a:spAutoFit/>
          </a:bodyPr>
          <a:lstStyle/>
          <a:p>
            <a:pPr algn="l">
              <a:lnSpc>
                <a:spcPts val="3858"/>
              </a:lnSpc>
            </a:pPr>
            <a:r>
              <a:rPr lang="en-US" sz="2968" b="1" spc="-59">
                <a:solidFill>
                  <a:srgbClr val="000000"/>
                </a:solidFill>
                <a:latin typeface="Asap Medium"/>
                <a:ea typeface="Asap Medium"/>
                <a:cs typeface="Asap Medium"/>
                <a:sym typeface="Asap Medium"/>
              </a:rPr>
              <a:t>Các mệnh đề trên cho thấy dữ liệu đã được phân nhóm theo chủ đề liên quan đến digital marketing, giúp hiểu rõ người dùng quan tâm đến điều gì: học tập, agency, mạng xã hội, kinh doanh hay định nghĩa cơ bản.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5674" y="3198985"/>
            <a:ext cx="11301259" cy="6003794"/>
          </a:xfrm>
          <a:custGeom>
            <a:avLst/>
            <a:gdLst/>
            <a:ahLst/>
            <a:cxnLst/>
            <a:rect l="l" t="t" r="r" b="b"/>
            <a:pathLst>
              <a:path w="11301259" h="6003794">
                <a:moveTo>
                  <a:pt x="0" y="0"/>
                </a:moveTo>
                <a:lnTo>
                  <a:pt x="11301259" y="0"/>
                </a:lnTo>
                <a:lnTo>
                  <a:pt x="11301259" y="6003794"/>
                </a:lnTo>
                <a:lnTo>
                  <a:pt x="0" y="6003794"/>
                </a:lnTo>
                <a:lnTo>
                  <a:pt x="0" y="0"/>
                </a:lnTo>
                <a:close/>
              </a:path>
            </a:pathLst>
          </a:custGeom>
          <a:blipFill>
            <a:blip r:embed="rId2"/>
            <a:stretch>
              <a:fillRect/>
            </a:stretch>
          </a:blipFill>
        </p:spPr>
      </p:sp>
      <p:sp>
        <p:nvSpPr>
          <p:cNvPr id="3" name="TextBox 3"/>
          <p:cNvSpPr txBox="1"/>
          <p:nvPr/>
        </p:nvSpPr>
        <p:spPr>
          <a:xfrm>
            <a:off x="703462" y="366883"/>
            <a:ext cx="1724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theo tỷ lệ nền tảng </a:t>
            </a:r>
          </a:p>
        </p:txBody>
      </p:sp>
      <p:sp>
        <p:nvSpPr>
          <p:cNvPr id="4" name="TextBox 4"/>
          <p:cNvSpPr txBox="1"/>
          <p:nvPr/>
        </p:nvSpPr>
        <p:spPr>
          <a:xfrm>
            <a:off x="703462" y="1553381"/>
            <a:ext cx="15681476" cy="1645605"/>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2. Biểu đồ phân tích tỷ lệ nền tảng (Cost Per Click )</a:t>
            </a:r>
          </a:p>
        </p:txBody>
      </p:sp>
      <p:sp>
        <p:nvSpPr>
          <p:cNvPr id="5" name="TextBox 5"/>
          <p:cNvSpPr txBox="1"/>
          <p:nvPr/>
        </p:nvSpPr>
        <p:spPr>
          <a:xfrm>
            <a:off x="12314299" y="3160885"/>
            <a:ext cx="6271067" cy="1467498"/>
          </a:xfrm>
          <a:prstGeom prst="rect">
            <a:avLst/>
          </a:prstGeom>
        </p:spPr>
        <p:txBody>
          <a:bodyPr lIns="0" tIns="0" rIns="0" bIns="0" rtlCol="0" anchor="t">
            <a:spAutoFit/>
          </a:bodyPr>
          <a:lstStyle/>
          <a:p>
            <a:pPr algn="l">
              <a:lnSpc>
                <a:spcPts val="3858"/>
              </a:lnSpc>
            </a:pPr>
            <a:r>
              <a:rPr lang="en-US" sz="2968" b="1" spc="-59">
                <a:solidFill>
                  <a:srgbClr val="000000"/>
                </a:solidFill>
                <a:latin typeface="Asap Medium"/>
                <a:ea typeface="Asap Medium"/>
                <a:cs typeface="Asap Medium"/>
                <a:sym typeface="Asap Medium"/>
              </a:rPr>
              <a:t>Các truy vấn 'quảng cáo' và 'chi phí cho mỗi lần nhấp chuột trên google' có tỷ lệ truy vấn cao nhất.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206222"/>
            <a:ext cx="11301259" cy="5777769"/>
          </a:xfrm>
          <a:custGeom>
            <a:avLst/>
            <a:gdLst/>
            <a:ahLst/>
            <a:cxnLst/>
            <a:rect l="l" t="t" r="r" b="b"/>
            <a:pathLst>
              <a:path w="11301259" h="5777769">
                <a:moveTo>
                  <a:pt x="0" y="0"/>
                </a:moveTo>
                <a:lnTo>
                  <a:pt x="11301259" y="0"/>
                </a:lnTo>
                <a:lnTo>
                  <a:pt x="11301259" y="5777769"/>
                </a:lnTo>
                <a:lnTo>
                  <a:pt x="0" y="5777769"/>
                </a:lnTo>
                <a:lnTo>
                  <a:pt x="0" y="0"/>
                </a:lnTo>
                <a:close/>
              </a:path>
            </a:pathLst>
          </a:custGeom>
          <a:blipFill>
            <a:blip r:embed="rId2"/>
            <a:stretch>
              <a:fillRect/>
            </a:stretch>
          </a:blipFill>
        </p:spPr>
      </p:sp>
      <p:sp>
        <p:nvSpPr>
          <p:cNvPr id="3" name="TextBox 3"/>
          <p:cNvSpPr txBox="1"/>
          <p:nvPr/>
        </p:nvSpPr>
        <p:spPr>
          <a:xfrm>
            <a:off x="703462" y="366883"/>
            <a:ext cx="1724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theo tỷ lệ nền tảng </a:t>
            </a:r>
          </a:p>
        </p:txBody>
      </p:sp>
      <p:sp>
        <p:nvSpPr>
          <p:cNvPr id="4" name="TextBox 4"/>
          <p:cNvSpPr txBox="1"/>
          <p:nvPr/>
        </p:nvSpPr>
        <p:spPr>
          <a:xfrm>
            <a:off x="703462" y="1553381"/>
            <a:ext cx="15681476" cy="1645605"/>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2. Biểu đồ phân tích tỷ lệ nền tảng (Cost Per Click)</a:t>
            </a:r>
          </a:p>
        </p:txBody>
      </p:sp>
      <p:sp>
        <p:nvSpPr>
          <p:cNvPr id="5" name="TextBox 5"/>
          <p:cNvSpPr txBox="1"/>
          <p:nvPr/>
        </p:nvSpPr>
        <p:spPr>
          <a:xfrm>
            <a:off x="12611665" y="3168122"/>
            <a:ext cx="5676335" cy="1956529"/>
          </a:xfrm>
          <a:prstGeom prst="rect">
            <a:avLst/>
          </a:prstGeom>
        </p:spPr>
        <p:txBody>
          <a:bodyPr lIns="0" tIns="0" rIns="0" bIns="0" rtlCol="0" anchor="t">
            <a:spAutoFit/>
          </a:bodyPr>
          <a:lstStyle/>
          <a:p>
            <a:pPr algn="l">
              <a:lnSpc>
                <a:spcPts val="3858"/>
              </a:lnSpc>
            </a:pPr>
            <a:r>
              <a:rPr lang="en-US" sz="2968" b="1" spc="-59">
                <a:solidFill>
                  <a:srgbClr val="000000"/>
                </a:solidFill>
                <a:latin typeface="Asap Medium"/>
                <a:ea typeface="Asap Medium"/>
                <a:cs typeface="Asap Medium"/>
                <a:sym typeface="Asap Medium"/>
              </a:rPr>
              <a:t>Biểu đồ cho thấy người dùng đang quan tâm nhiều đến chi phí và hiệu quả của quảng cáo trả phí theo lượt nhấp (CPC).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75972" y="0"/>
            <a:ext cx="17211375" cy="13842185"/>
            <a:chOff x="0" y="0"/>
            <a:chExt cx="6679670" cy="5372100"/>
          </a:xfrm>
        </p:grpSpPr>
        <p:sp>
          <p:nvSpPr>
            <p:cNvPr id="3" name="Freeform 3"/>
            <p:cNvSpPr/>
            <p:nvPr/>
          </p:nvSpPr>
          <p:spPr>
            <a:xfrm>
              <a:off x="0" y="0"/>
              <a:ext cx="6679670" cy="5372100"/>
            </a:xfrm>
            <a:custGeom>
              <a:avLst/>
              <a:gdLst/>
              <a:ahLst/>
              <a:cxnLst/>
              <a:rect l="l" t="t" r="r" b="b"/>
              <a:pathLst>
                <a:path w="6679670" h="5372100">
                  <a:moveTo>
                    <a:pt x="5129000" y="0"/>
                  </a:moveTo>
                  <a:lnTo>
                    <a:pt x="1550670" y="0"/>
                  </a:lnTo>
                  <a:lnTo>
                    <a:pt x="0" y="2686050"/>
                  </a:lnTo>
                  <a:lnTo>
                    <a:pt x="1550670" y="5372100"/>
                  </a:lnTo>
                  <a:lnTo>
                    <a:pt x="5129000" y="5372100"/>
                  </a:lnTo>
                  <a:lnTo>
                    <a:pt x="6679670" y="2686050"/>
                  </a:lnTo>
                  <a:lnTo>
                    <a:pt x="5129000" y="0"/>
                  </a:lnTo>
                  <a:close/>
                </a:path>
              </a:pathLst>
            </a:custGeom>
            <a:solidFill>
              <a:srgbClr val="A066CB"/>
            </a:solidFill>
          </p:spPr>
        </p:sp>
      </p:grpSp>
      <p:grpSp>
        <p:nvGrpSpPr>
          <p:cNvPr id="4" name="Group 4"/>
          <p:cNvGrpSpPr/>
          <p:nvPr/>
        </p:nvGrpSpPr>
        <p:grpSpPr>
          <a:xfrm>
            <a:off x="10894754" y="1041975"/>
            <a:ext cx="5826136" cy="8040067"/>
            <a:chOff x="0" y="0"/>
            <a:chExt cx="7768181" cy="10720089"/>
          </a:xfrm>
        </p:grpSpPr>
        <p:sp>
          <p:nvSpPr>
            <p:cNvPr id="5" name="TextBox 5"/>
            <p:cNvSpPr txBox="1"/>
            <p:nvPr/>
          </p:nvSpPr>
          <p:spPr>
            <a:xfrm>
              <a:off x="0" y="-38046"/>
              <a:ext cx="7768181" cy="1308099"/>
            </a:xfrm>
            <a:prstGeom prst="rect">
              <a:avLst/>
            </a:prstGeom>
          </p:spPr>
          <p:txBody>
            <a:bodyPr lIns="0" tIns="0" rIns="0" bIns="0" rtlCol="0" anchor="t">
              <a:spAutoFit/>
            </a:bodyPr>
            <a:lstStyle/>
            <a:p>
              <a:pPr marL="0" lvl="0" indent="0" algn="l">
                <a:lnSpc>
                  <a:spcPts val="3900"/>
                </a:lnSpc>
                <a:spcBef>
                  <a:spcPct val="0"/>
                </a:spcBef>
              </a:pPr>
              <a:r>
                <a:rPr lang="en-US" sz="3000" b="1" u="none" spc="-60">
                  <a:solidFill>
                    <a:srgbClr val="FFFFFF"/>
                  </a:solidFill>
                  <a:latin typeface="Asap Medium"/>
                  <a:ea typeface="Asap Medium"/>
                  <a:cs typeface="Asap Medium"/>
                  <a:sym typeface="Asap Medium"/>
                </a:rPr>
                <a:t>Tổng quan kế hoạch :</a:t>
              </a:r>
            </a:p>
            <a:p>
              <a:pPr marL="0" lvl="0" indent="0" algn="l">
                <a:lnSpc>
                  <a:spcPts val="3900"/>
                </a:lnSpc>
                <a:spcBef>
                  <a:spcPct val="0"/>
                </a:spcBef>
              </a:pPr>
              <a:endParaRPr lang="en-US" sz="3000" b="1" u="none" spc="-60">
                <a:solidFill>
                  <a:srgbClr val="FFFFFF"/>
                </a:solidFill>
                <a:latin typeface="Asap Medium"/>
                <a:ea typeface="Asap Medium"/>
                <a:cs typeface="Asap Medium"/>
                <a:sym typeface="Asap Medium"/>
              </a:endParaRPr>
            </a:p>
          </p:txBody>
        </p:sp>
        <p:sp>
          <p:nvSpPr>
            <p:cNvPr id="6" name="TextBox 6"/>
            <p:cNvSpPr txBox="1"/>
            <p:nvPr/>
          </p:nvSpPr>
          <p:spPr>
            <a:xfrm>
              <a:off x="0" y="2632657"/>
              <a:ext cx="7768181" cy="8058150"/>
            </a:xfrm>
            <a:prstGeom prst="rect">
              <a:avLst/>
            </a:prstGeom>
          </p:spPr>
          <p:txBody>
            <a:bodyPr lIns="0" tIns="0" rIns="0" bIns="0" rtlCol="0" anchor="t">
              <a:spAutoFit/>
            </a:bodyPr>
            <a:lstStyle/>
            <a:p>
              <a:pPr marL="566739" lvl="1" indent="-283370" algn="l">
                <a:lnSpc>
                  <a:spcPts val="3675"/>
                </a:lnSpc>
                <a:buFont typeface="Arial"/>
                <a:buChar char="•"/>
              </a:pPr>
              <a:r>
                <a:rPr lang="en-US" sz="2625" u="sng">
                  <a:solidFill>
                    <a:srgbClr val="FFFFFF"/>
                  </a:solidFill>
                  <a:latin typeface="Asap"/>
                  <a:ea typeface="Asap"/>
                  <a:cs typeface="Asap"/>
                  <a:sym typeface="Asap"/>
                </a:rPr>
                <a:t>Lý do chọn đề tài </a:t>
              </a:r>
            </a:p>
            <a:p>
              <a:pPr marL="566739" lvl="1" indent="-283370" algn="l">
                <a:lnSpc>
                  <a:spcPts val="3675"/>
                </a:lnSpc>
                <a:buFont typeface="Arial"/>
                <a:buChar char="•"/>
              </a:pPr>
              <a:r>
                <a:rPr lang="en-US" sz="2625" u="sng">
                  <a:solidFill>
                    <a:srgbClr val="FFFFFF"/>
                  </a:solidFill>
                  <a:latin typeface="Asap"/>
                  <a:ea typeface="Asap"/>
                  <a:cs typeface="Asap"/>
                  <a:sym typeface="Asap"/>
                </a:rPr>
                <a:t>Miêu tả nội dung chi tiết kế hoạch </a:t>
              </a:r>
            </a:p>
            <a:p>
              <a:pPr marL="566739" lvl="1" indent="-283370" algn="l">
                <a:lnSpc>
                  <a:spcPts val="3675"/>
                </a:lnSpc>
                <a:buFont typeface="Arial"/>
                <a:buChar char="•"/>
              </a:pPr>
              <a:r>
                <a:rPr lang="en-US" sz="2625" u="sng">
                  <a:solidFill>
                    <a:srgbClr val="FFFFFF"/>
                  </a:solidFill>
                  <a:latin typeface="Asap"/>
                  <a:ea typeface="Asap"/>
                  <a:cs typeface="Asap"/>
                  <a:sym typeface="Asap"/>
                </a:rPr>
                <a:t>Định nghĩa các chỉ số KPI quan trong </a:t>
              </a:r>
            </a:p>
            <a:p>
              <a:pPr marL="566739" lvl="1" indent="-283370" algn="l">
                <a:lnSpc>
                  <a:spcPts val="3675"/>
                </a:lnSpc>
                <a:buFont typeface="Arial"/>
                <a:buChar char="•"/>
              </a:pPr>
              <a:r>
                <a:rPr lang="en-US" sz="2625" u="sng">
                  <a:solidFill>
                    <a:srgbClr val="FFFFFF"/>
                  </a:solidFill>
                  <a:latin typeface="Asap"/>
                  <a:ea typeface="Asap"/>
                  <a:cs typeface="Asap"/>
                  <a:sym typeface="Asap"/>
                </a:rPr>
                <a:t>Định nghĩa các trường dữ liệu </a:t>
              </a:r>
            </a:p>
            <a:p>
              <a:pPr marL="566739" lvl="1" indent="-283370" algn="l">
                <a:lnSpc>
                  <a:spcPts val="3675"/>
                </a:lnSpc>
                <a:buFont typeface="Arial"/>
                <a:buChar char="•"/>
              </a:pPr>
              <a:r>
                <a:rPr lang="en-US" sz="2625" u="sng">
                  <a:solidFill>
                    <a:srgbClr val="FFFFFF"/>
                  </a:solidFill>
                  <a:latin typeface="Asap"/>
                  <a:ea typeface="Asap"/>
                  <a:cs typeface="Asap"/>
                  <a:sym typeface="Asap"/>
                </a:rPr>
                <a:t>Thống kê tổng quan</a:t>
              </a:r>
            </a:p>
            <a:p>
              <a:pPr marL="566739" lvl="1" indent="-283370" algn="l">
                <a:lnSpc>
                  <a:spcPts val="3675"/>
                </a:lnSpc>
                <a:buFont typeface="Arial"/>
                <a:buChar char="•"/>
              </a:pPr>
              <a:r>
                <a:rPr lang="en-US" sz="2625" u="sng">
                  <a:solidFill>
                    <a:srgbClr val="FFFFFF"/>
                  </a:solidFill>
                  <a:latin typeface="Asap"/>
                  <a:ea typeface="Asap"/>
                  <a:cs typeface="Asap"/>
                  <a:sym typeface="Asap"/>
                </a:rPr>
                <a:t>Biểu đồ xu hướng theo thời gian</a:t>
              </a:r>
            </a:p>
            <a:p>
              <a:pPr marL="566739" lvl="1" indent="-283370" algn="l">
                <a:lnSpc>
                  <a:spcPts val="3675"/>
                </a:lnSpc>
                <a:buFont typeface="Arial"/>
                <a:buChar char="•"/>
              </a:pPr>
              <a:r>
                <a:rPr lang="en-US" sz="2625" u="sng">
                  <a:solidFill>
                    <a:srgbClr val="FFFFFF"/>
                  </a:solidFill>
                  <a:latin typeface="Asap"/>
                  <a:ea typeface="Asap"/>
                  <a:cs typeface="Asap"/>
                  <a:sym typeface="Asap"/>
                </a:rPr>
                <a:t>Biểu đồ tỷ lệ theo nền tảng</a:t>
              </a:r>
            </a:p>
            <a:p>
              <a:pPr marL="566739" lvl="1" indent="-283370" algn="l">
                <a:lnSpc>
                  <a:spcPts val="3675"/>
                </a:lnSpc>
                <a:buFont typeface="Arial"/>
                <a:buChar char="•"/>
              </a:pPr>
              <a:r>
                <a:rPr lang="en-US" sz="2625" u="sng">
                  <a:solidFill>
                    <a:srgbClr val="FFFFFF"/>
                  </a:solidFill>
                  <a:latin typeface="Asap"/>
                  <a:ea typeface="Asap"/>
                  <a:cs typeface="Asap"/>
                  <a:sym typeface="Asap"/>
                </a:rPr>
                <a:t>Top chủ đề được thảo luận nhiều nhất </a:t>
              </a:r>
            </a:p>
            <a:p>
              <a:pPr marL="566739" lvl="1" indent="-283370" algn="l">
                <a:lnSpc>
                  <a:spcPts val="3675"/>
                </a:lnSpc>
                <a:buFont typeface="Arial"/>
                <a:buChar char="•"/>
              </a:pPr>
              <a:r>
                <a:rPr lang="en-US" sz="2625">
                  <a:solidFill>
                    <a:srgbClr val="FFFFFF"/>
                  </a:solidFill>
                  <a:latin typeface="Asap"/>
                  <a:ea typeface="Asap"/>
                  <a:cs typeface="Asap"/>
                  <a:sym typeface="Asap"/>
                </a:rPr>
                <a:t>Đề xuất theo chủ đề </a:t>
              </a:r>
            </a:p>
            <a:p>
              <a:pPr marL="566739" lvl="1" indent="-283370" algn="l">
                <a:lnSpc>
                  <a:spcPts val="3675"/>
                </a:lnSpc>
                <a:buFont typeface="Arial"/>
                <a:buChar char="•"/>
              </a:pPr>
              <a:r>
                <a:rPr lang="en-US" sz="2625">
                  <a:solidFill>
                    <a:srgbClr val="FFFFFF"/>
                  </a:solidFill>
                  <a:latin typeface="Asap"/>
                  <a:ea typeface="Asap"/>
                  <a:cs typeface="Asap"/>
                  <a:sym typeface="Asap"/>
                </a:rPr>
                <a:t>Tạo bảng chi tiết chiến lược </a:t>
              </a:r>
            </a:p>
            <a:p>
              <a:pPr marL="566739" lvl="1" indent="-283370" algn="l">
                <a:lnSpc>
                  <a:spcPts val="3675"/>
                </a:lnSpc>
                <a:buFont typeface="Arial"/>
                <a:buChar char="•"/>
              </a:pPr>
              <a:r>
                <a:rPr lang="en-US" sz="2625">
                  <a:solidFill>
                    <a:srgbClr val="FFFFFF"/>
                  </a:solidFill>
                  <a:latin typeface="Asap"/>
                  <a:ea typeface="Asap"/>
                  <a:cs typeface="Asap"/>
                  <a:sym typeface="Asap"/>
                </a:rPr>
                <a:t>Đánh giá chung</a:t>
              </a:r>
            </a:p>
          </p:txBody>
        </p:sp>
      </p:grpSp>
      <p:grpSp>
        <p:nvGrpSpPr>
          <p:cNvPr id="7" name="Group 7"/>
          <p:cNvGrpSpPr/>
          <p:nvPr/>
        </p:nvGrpSpPr>
        <p:grpSpPr>
          <a:xfrm>
            <a:off x="-727120" y="3441533"/>
            <a:ext cx="9273883" cy="1701967"/>
            <a:chOff x="0" y="0"/>
            <a:chExt cx="12365178" cy="2269289"/>
          </a:xfrm>
        </p:grpSpPr>
        <p:grpSp>
          <p:nvGrpSpPr>
            <p:cNvPr id="8" name="Group 8"/>
            <p:cNvGrpSpPr/>
            <p:nvPr/>
          </p:nvGrpSpPr>
          <p:grpSpPr>
            <a:xfrm rot="-10800000">
              <a:off x="0" y="0"/>
              <a:ext cx="12365178" cy="2269289"/>
              <a:chOff x="0" y="0"/>
              <a:chExt cx="29272148" cy="5372100"/>
            </a:xfrm>
          </p:grpSpPr>
          <p:sp>
            <p:nvSpPr>
              <p:cNvPr id="9" name="Freeform 9"/>
              <p:cNvSpPr/>
              <p:nvPr/>
            </p:nvSpPr>
            <p:spPr>
              <a:xfrm>
                <a:off x="0" y="0"/>
                <a:ext cx="29272148" cy="5372100"/>
              </a:xfrm>
              <a:custGeom>
                <a:avLst/>
                <a:gdLst/>
                <a:ahLst/>
                <a:cxnLst/>
                <a:rect l="l" t="t" r="r" b="b"/>
                <a:pathLst>
                  <a:path w="29272148" h="5372100">
                    <a:moveTo>
                      <a:pt x="27721477" y="0"/>
                    </a:moveTo>
                    <a:lnTo>
                      <a:pt x="1550670" y="0"/>
                    </a:lnTo>
                    <a:lnTo>
                      <a:pt x="0" y="2686050"/>
                    </a:lnTo>
                    <a:lnTo>
                      <a:pt x="1550670" y="5372100"/>
                    </a:lnTo>
                    <a:lnTo>
                      <a:pt x="27721477" y="5372100"/>
                    </a:lnTo>
                    <a:lnTo>
                      <a:pt x="29272148" y="2686050"/>
                    </a:lnTo>
                    <a:lnTo>
                      <a:pt x="27721477" y="0"/>
                    </a:lnTo>
                    <a:close/>
                  </a:path>
                </a:pathLst>
              </a:custGeom>
              <a:solidFill>
                <a:srgbClr val="1836B2"/>
              </a:solidFill>
            </p:spPr>
          </p:sp>
        </p:grpSp>
        <p:sp>
          <p:nvSpPr>
            <p:cNvPr id="10" name="TextBox 10"/>
            <p:cNvSpPr txBox="1"/>
            <p:nvPr/>
          </p:nvSpPr>
          <p:spPr>
            <a:xfrm>
              <a:off x="2967537" y="441436"/>
              <a:ext cx="7778037" cy="1462617"/>
            </a:xfrm>
            <a:prstGeom prst="rect">
              <a:avLst/>
            </a:prstGeom>
          </p:spPr>
          <p:txBody>
            <a:bodyPr lIns="0" tIns="0" rIns="0" bIns="0" rtlCol="0" anchor="t">
              <a:spAutoFit/>
            </a:bodyPr>
            <a:lstStyle/>
            <a:p>
              <a:pPr marL="0" lvl="0" indent="0" algn="l">
                <a:lnSpc>
                  <a:spcPts val="8387"/>
                </a:lnSpc>
                <a:spcBef>
                  <a:spcPct val="0"/>
                </a:spcBef>
              </a:pPr>
              <a:r>
                <a:rPr lang="en-US" sz="7625" b="1">
                  <a:solidFill>
                    <a:srgbClr val="FFFFFF"/>
                  </a:solidFill>
                  <a:latin typeface="Asap Semi-Bold"/>
                  <a:ea typeface="Asap Semi-Bold"/>
                  <a:cs typeface="Asap Semi-Bold"/>
                  <a:sym typeface="Asap Semi-Bold"/>
                </a:rPr>
                <a:t>Nội dung </a:t>
              </a:r>
            </a:p>
          </p:txBody>
        </p:sp>
      </p:grpSp>
      <p:sp>
        <p:nvSpPr>
          <p:cNvPr id="11" name="Freeform 11"/>
          <p:cNvSpPr/>
          <p:nvPr/>
        </p:nvSpPr>
        <p:spPr>
          <a:xfrm>
            <a:off x="0" y="0"/>
            <a:ext cx="10486887" cy="3388221"/>
          </a:xfrm>
          <a:custGeom>
            <a:avLst/>
            <a:gdLst/>
            <a:ahLst/>
            <a:cxnLst/>
            <a:rect l="l" t="t" r="r" b="b"/>
            <a:pathLst>
              <a:path w="10486887" h="3388221">
                <a:moveTo>
                  <a:pt x="0" y="0"/>
                </a:moveTo>
                <a:lnTo>
                  <a:pt x="10486887" y="0"/>
                </a:lnTo>
                <a:lnTo>
                  <a:pt x="10486887" y="3388221"/>
                </a:lnTo>
                <a:lnTo>
                  <a:pt x="0" y="3388221"/>
                </a:lnTo>
                <a:lnTo>
                  <a:pt x="0" y="0"/>
                </a:lnTo>
                <a:close/>
              </a:path>
            </a:pathLst>
          </a:custGeom>
          <a:blipFill>
            <a:blip r:embed="rId2"/>
            <a:stretch>
              <a:fillRect t="-118461" r="-16993" b="-143643"/>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3462" y="3594449"/>
            <a:ext cx="11301259" cy="2345011"/>
          </a:xfrm>
          <a:custGeom>
            <a:avLst/>
            <a:gdLst/>
            <a:ahLst/>
            <a:cxnLst/>
            <a:rect l="l" t="t" r="r" b="b"/>
            <a:pathLst>
              <a:path w="11301259" h="2345011">
                <a:moveTo>
                  <a:pt x="0" y="0"/>
                </a:moveTo>
                <a:lnTo>
                  <a:pt x="11301259" y="0"/>
                </a:lnTo>
                <a:lnTo>
                  <a:pt x="11301259" y="2345011"/>
                </a:lnTo>
                <a:lnTo>
                  <a:pt x="0" y="2345011"/>
                </a:lnTo>
                <a:lnTo>
                  <a:pt x="0" y="0"/>
                </a:lnTo>
                <a:close/>
              </a:path>
            </a:pathLst>
          </a:custGeom>
          <a:blipFill>
            <a:blip r:embed="rId2"/>
            <a:stretch>
              <a:fillRect/>
            </a:stretch>
          </a:blipFill>
        </p:spPr>
      </p:sp>
      <p:sp>
        <p:nvSpPr>
          <p:cNvPr id="3" name="TextBox 3"/>
          <p:cNvSpPr txBox="1"/>
          <p:nvPr/>
        </p:nvSpPr>
        <p:spPr>
          <a:xfrm>
            <a:off x="703462" y="366883"/>
            <a:ext cx="1724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theo tỷ lệ nền tảng </a:t>
            </a:r>
          </a:p>
        </p:txBody>
      </p:sp>
      <p:sp>
        <p:nvSpPr>
          <p:cNvPr id="4" name="TextBox 4"/>
          <p:cNvSpPr txBox="1"/>
          <p:nvPr/>
        </p:nvSpPr>
        <p:spPr>
          <a:xfrm>
            <a:off x="703462" y="1553381"/>
            <a:ext cx="15681476" cy="1645605"/>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2. Biểu đồ phân tích tỷ lệ nền tảng (Cost Per Click )</a:t>
            </a:r>
          </a:p>
        </p:txBody>
      </p:sp>
      <p:sp>
        <p:nvSpPr>
          <p:cNvPr id="5" name="TextBox 5"/>
          <p:cNvSpPr txBox="1"/>
          <p:nvPr/>
        </p:nvSpPr>
        <p:spPr>
          <a:xfrm>
            <a:off x="12611665" y="3556349"/>
            <a:ext cx="5676335" cy="3423624"/>
          </a:xfrm>
          <a:prstGeom prst="rect">
            <a:avLst/>
          </a:prstGeom>
        </p:spPr>
        <p:txBody>
          <a:bodyPr lIns="0" tIns="0" rIns="0" bIns="0" rtlCol="0" anchor="t">
            <a:spAutoFit/>
          </a:bodyPr>
          <a:lstStyle/>
          <a:p>
            <a:pPr algn="l">
              <a:lnSpc>
                <a:spcPts val="3858"/>
              </a:lnSpc>
            </a:pPr>
            <a:r>
              <a:rPr lang="en-US" sz="2968" b="1" spc="-59">
                <a:solidFill>
                  <a:srgbClr val="000000"/>
                </a:solidFill>
                <a:latin typeface="Asap Medium"/>
                <a:ea typeface="Asap Medium"/>
                <a:cs typeface="Asap Medium"/>
                <a:sym typeface="Asap Medium"/>
              </a:rPr>
              <a:t>Người dùng quan tâm đến:</a:t>
            </a:r>
          </a:p>
          <a:p>
            <a:pPr marL="640842" lvl="1" indent="-320421" algn="l">
              <a:lnSpc>
                <a:spcPts val="3858"/>
              </a:lnSpc>
              <a:buFont typeface="Arial"/>
              <a:buChar char="•"/>
            </a:pPr>
            <a:r>
              <a:rPr lang="en-US" sz="2968" b="1" spc="-59">
                <a:solidFill>
                  <a:srgbClr val="000000"/>
                </a:solidFill>
                <a:latin typeface="Asap Medium"/>
                <a:ea typeface="Asap Medium"/>
                <a:cs typeface="Asap Medium"/>
                <a:sym typeface="Asap Medium"/>
              </a:rPr>
              <a:t>Chi phí quảng cáo theo nền tảng (Google)</a:t>
            </a:r>
          </a:p>
          <a:p>
            <a:pPr marL="640842" lvl="1" indent="-320421" algn="l">
              <a:lnSpc>
                <a:spcPts val="3858"/>
              </a:lnSpc>
              <a:buFont typeface="Arial"/>
              <a:buChar char="•"/>
            </a:pPr>
            <a:r>
              <a:rPr lang="en-US" sz="2968" b="1" spc="-59">
                <a:solidFill>
                  <a:srgbClr val="000000"/>
                </a:solidFill>
                <a:latin typeface="Asap Medium"/>
                <a:ea typeface="Asap Medium"/>
                <a:cs typeface="Asap Medium"/>
                <a:sym typeface="Asap Medium"/>
              </a:rPr>
              <a:t>Hiệu quả chiến dịch (CPC, CTR, ROAS)</a:t>
            </a:r>
          </a:p>
          <a:p>
            <a:pPr marL="640842" lvl="1" indent="-320421" algn="l">
              <a:lnSpc>
                <a:spcPts val="3858"/>
              </a:lnSpc>
              <a:buFont typeface="Arial"/>
              <a:buChar char="•"/>
            </a:pPr>
            <a:r>
              <a:rPr lang="en-US" sz="2968" b="1" spc="-59">
                <a:solidFill>
                  <a:srgbClr val="000000"/>
                </a:solidFill>
                <a:latin typeface="Asap Medium"/>
                <a:ea typeface="Asap Medium"/>
                <a:cs typeface="Asap Medium"/>
                <a:sym typeface="Asap Medium"/>
              </a:rPr>
              <a:t>Định nghĩa và cách tính CPC</a:t>
            </a:r>
          </a:p>
          <a:p>
            <a:pPr algn="l">
              <a:lnSpc>
                <a:spcPts val="3858"/>
              </a:lnSpc>
            </a:pPr>
            <a:endParaRPr lang="en-US" sz="2968" b="1" spc="-59">
              <a:solidFill>
                <a:srgbClr val="000000"/>
              </a:solidFill>
              <a:latin typeface="Asap Medium"/>
              <a:ea typeface="Asap Medium"/>
              <a:cs typeface="Asap Medium"/>
              <a:sym typeface="Asap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5779" y="3198985"/>
            <a:ext cx="9324111" cy="5773507"/>
          </a:xfrm>
          <a:custGeom>
            <a:avLst/>
            <a:gdLst/>
            <a:ahLst/>
            <a:cxnLst/>
            <a:rect l="l" t="t" r="r" b="b"/>
            <a:pathLst>
              <a:path w="9324111" h="5773507">
                <a:moveTo>
                  <a:pt x="0" y="0"/>
                </a:moveTo>
                <a:lnTo>
                  <a:pt x="9324111" y="0"/>
                </a:lnTo>
                <a:lnTo>
                  <a:pt x="9324111" y="5773507"/>
                </a:lnTo>
                <a:lnTo>
                  <a:pt x="0" y="5773507"/>
                </a:lnTo>
                <a:lnTo>
                  <a:pt x="0" y="0"/>
                </a:lnTo>
                <a:close/>
              </a:path>
            </a:pathLst>
          </a:custGeom>
          <a:blipFill>
            <a:blip r:embed="rId2"/>
            <a:stretch>
              <a:fillRect t="-1477" b="-1477"/>
            </a:stretch>
          </a:blipFill>
        </p:spPr>
      </p:sp>
      <p:sp>
        <p:nvSpPr>
          <p:cNvPr id="3" name="TextBox 3"/>
          <p:cNvSpPr txBox="1"/>
          <p:nvPr/>
        </p:nvSpPr>
        <p:spPr>
          <a:xfrm>
            <a:off x="703462" y="366883"/>
            <a:ext cx="1724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theo tỷ lệ nền tảng </a:t>
            </a:r>
          </a:p>
        </p:txBody>
      </p:sp>
      <p:sp>
        <p:nvSpPr>
          <p:cNvPr id="4" name="TextBox 4"/>
          <p:cNvSpPr txBox="1"/>
          <p:nvPr/>
        </p:nvSpPr>
        <p:spPr>
          <a:xfrm>
            <a:off x="703462" y="1553381"/>
            <a:ext cx="15681476" cy="835980"/>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3. Biểu đồ phân tích tỷ lệ nền tảng (Branding )</a:t>
            </a:r>
          </a:p>
        </p:txBody>
      </p:sp>
      <p:sp>
        <p:nvSpPr>
          <p:cNvPr id="5" name="TextBox 5"/>
          <p:cNvSpPr txBox="1"/>
          <p:nvPr/>
        </p:nvSpPr>
        <p:spPr>
          <a:xfrm>
            <a:off x="12016933" y="3160885"/>
            <a:ext cx="5934494" cy="2445561"/>
          </a:xfrm>
          <a:prstGeom prst="rect">
            <a:avLst/>
          </a:prstGeom>
        </p:spPr>
        <p:txBody>
          <a:bodyPr lIns="0" tIns="0" rIns="0" bIns="0" rtlCol="0" anchor="t">
            <a:spAutoFit/>
          </a:bodyPr>
          <a:lstStyle/>
          <a:p>
            <a:pPr algn="l">
              <a:lnSpc>
                <a:spcPts val="3858"/>
              </a:lnSpc>
            </a:pPr>
            <a:r>
              <a:rPr lang="en-US" sz="2968" b="1" spc="-59">
                <a:solidFill>
                  <a:srgbClr val="000000"/>
                </a:solidFill>
                <a:latin typeface="Asap Medium"/>
                <a:ea typeface="Asap Medium"/>
                <a:cs typeface="Asap Medium"/>
                <a:sym typeface="Asap Medium"/>
              </a:rPr>
              <a:t>Biểu đồ cho thấy rõ ràng rằng các truy vấn 'xây dựng thương hiệu' và 'tiếp thị thương hiệu' là những chủ đề rất phổ biến và được tìm kiếm thường xuyên.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198985"/>
            <a:ext cx="11152576" cy="5919034"/>
          </a:xfrm>
          <a:custGeom>
            <a:avLst/>
            <a:gdLst/>
            <a:ahLst/>
            <a:cxnLst/>
            <a:rect l="l" t="t" r="r" b="b"/>
            <a:pathLst>
              <a:path w="11152576" h="5919034">
                <a:moveTo>
                  <a:pt x="0" y="0"/>
                </a:moveTo>
                <a:lnTo>
                  <a:pt x="11152576" y="0"/>
                </a:lnTo>
                <a:lnTo>
                  <a:pt x="11152576" y="5919035"/>
                </a:lnTo>
                <a:lnTo>
                  <a:pt x="0" y="5919035"/>
                </a:lnTo>
                <a:lnTo>
                  <a:pt x="0" y="0"/>
                </a:lnTo>
                <a:close/>
              </a:path>
            </a:pathLst>
          </a:custGeom>
          <a:blipFill>
            <a:blip r:embed="rId2"/>
            <a:stretch>
              <a:fillRect r="-1333"/>
            </a:stretch>
          </a:blipFill>
        </p:spPr>
      </p:sp>
      <p:sp>
        <p:nvSpPr>
          <p:cNvPr id="3" name="TextBox 3"/>
          <p:cNvSpPr txBox="1"/>
          <p:nvPr/>
        </p:nvSpPr>
        <p:spPr>
          <a:xfrm>
            <a:off x="703462" y="366883"/>
            <a:ext cx="1724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theo tỷ lệ nền tảng </a:t>
            </a:r>
          </a:p>
        </p:txBody>
      </p:sp>
      <p:sp>
        <p:nvSpPr>
          <p:cNvPr id="4" name="TextBox 4"/>
          <p:cNvSpPr txBox="1"/>
          <p:nvPr/>
        </p:nvSpPr>
        <p:spPr>
          <a:xfrm>
            <a:off x="703462" y="1553381"/>
            <a:ext cx="15681476" cy="835980"/>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3. Biểu đồ phân tích tỷ lệ nền tảng ( Branding )</a:t>
            </a:r>
          </a:p>
        </p:txBody>
      </p:sp>
      <p:sp>
        <p:nvSpPr>
          <p:cNvPr id="5" name="TextBox 5"/>
          <p:cNvSpPr txBox="1"/>
          <p:nvPr/>
        </p:nvSpPr>
        <p:spPr>
          <a:xfrm>
            <a:off x="12611665" y="3168122"/>
            <a:ext cx="5676335" cy="2445561"/>
          </a:xfrm>
          <a:prstGeom prst="rect">
            <a:avLst/>
          </a:prstGeom>
        </p:spPr>
        <p:txBody>
          <a:bodyPr lIns="0" tIns="0" rIns="0" bIns="0" rtlCol="0" anchor="t">
            <a:spAutoFit/>
          </a:bodyPr>
          <a:lstStyle/>
          <a:p>
            <a:pPr algn="l">
              <a:lnSpc>
                <a:spcPts val="3858"/>
              </a:lnSpc>
            </a:pPr>
            <a:r>
              <a:rPr lang="en-US" sz="2968" b="1" spc="-59">
                <a:solidFill>
                  <a:srgbClr val="000000"/>
                </a:solidFill>
                <a:latin typeface="Asap Medium"/>
                <a:ea typeface="Asap Medium"/>
                <a:cs typeface="Asap Medium"/>
                <a:sym typeface="Asap Medium"/>
              </a:rPr>
              <a:t>Biểu đồ cho thấy branding là chủ đề được quan tâm hàng đầu, gắn liền với các yếu tố marketing, thiết kế logo, chiến lược số và nhận diện thương hiệu cá nhân/doanh nghiệp.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400419"/>
            <a:ext cx="11301259" cy="2415644"/>
          </a:xfrm>
          <a:custGeom>
            <a:avLst/>
            <a:gdLst/>
            <a:ahLst/>
            <a:cxnLst/>
            <a:rect l="l" t="t" r="r" b="b"/>
            <a:pathLst>
              <a:path w="11301259" h="2415644">
                <a:moveTo>
                  <a:pt x="0" y="0"/>
                </a:moveTo>
                <a:lnTo>
                  <a:pt x="11301259" y="0"/>
                </a:lnTo>
                <a:lnTo>
                  <a:pt x="11301259" y="2415645"/>
                </a:lnTo>
                <a:lnTo>
                  <a:pt x="0" y="2415645"/>
                </a:lnTo>
                <a:lnTo>
                  <a:pt x="0" y="0"/>
                </a:lnTo>
                <a:close/>
              </a:path>
            </a:pathLst>
          </a:custGeom>
          <a:blipFill>
            <a:blip r:embed="rId2"/>
            <a:stretch>
              <a:fillRect/>
            </a:stretch>
          </a:blipFill>
        </p:spPr>
      </p:sp>
      <p:sp>
        <p:nvSpPr>
          <p:cNvPr id="3" name="TextBox 3"/>
          <p:cNvSpPr txBox="1"/>
          <p:nvPr/>
        </p:nvSpPr>
        <p:spPr>
          <a:xfrm>
            <a:off x="703462" y="366883"/>
            <a:ext cx="17247965"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Biểu đồ theo tỷ lệ nền tảng </a:t>
            </a:r>
          </a:p>
        </p:txBody>
      </p:sp>
      <p:sp>
        <p:nvSpPr>
          <p:cNvPr id="4" name="TextBox 4"/>
          <p:cNvSpPr txBox="1"/>
          <p:nvPr/>
        </p:nvSpPr>
        <p:spPr>
          <a:xfrm>
            <a:off x="703462" y="1553381"/>
            <a:ext cx="15681476" cy="835980"/>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3. Biểu đồ phân tích tỷ lệ nền tảng (Branding )</a:t>
            </a:r>
          </a:p>
        </p:txBody>
      </p:sp>
      <p:sp>
        <p:nvSpPr>
          <p:cNvPr id="5" name="TextBox 5"/>
          <p:cNvSpPr txBox="1"/>
          <p:nvPr/>
        </p:nvSpPr>
        <p:spPr>
          <a:xfrm>
            <a:off x="12611665" y="3362319"/>
            <a:ext cx="5676335" cy="3912655"/>
          </a:xfrm>
          <a:prstGeom prst="rect">
            <a:avLst/>
          </a:prstGeom>
        </p:spPr>
        <p:txBody>
          <a:bodyPr lIns="0" tIns="0" rIns="0" bIns="0" rtlCol="0" anchor="t">
            <a:spAutoFit/>
          </a:bodyPr>
          <a:lstStyle/>
          <a:p>
            <a:pPr algn="l">
              <a:lnSpc>
                <a:spcPts val="3858"/>
              </a:lnSpc>
            </a:pPr>
            <a:r>
              <a:rPr lang="en-US" sz="2968" b="1" spc="-59">
                <a:solidFill>
                  <a:srgbClr val="000000"/>
                </a:solidFill>
                <a:latin typeface="Asap Medium"/>
                <a:ea typeface="Asap Medium"/>
                <a:cs typeface="Asap Medium"/>
                <a:sym typeface="Asap Medium"/>
              </a:rPr>
              <a:t>Dữ liệu được nhóm thành các cụm liên quan đến:</a:t>
            </a:r>
          </a:p>
          <a:p>
            <a:pPr marL="640842" lvl="1" indent="-320421" algn="l">
              <a:lnSpc>
                <a:spcPts val="3858"/>
              </a:lnSpc>
              <a:buFont typeface="Arial"/>
              <a:buChar char="•"/>
            </a:pPr>
            <a:r>
              <a:rPr lang="en-US" sz="2968" b="1" spc="-59">
                <a:solidFill>
                  <a:srgbClr val="000000"/>
                </a:solidFill>
                <a:latin typeface="Asap Medium"/>
                <a:ea typeface="Asap Medium"/>
                <a:cs typeface="Asap Medium"/>
                <a:sym typeface="Asap Medium"/>
              </a:rPr>
              <a:t>Định nghĩa &amp; loại hình branding</a:t>
            </a:r>
          </a:p>
          <a:p>
            <a:pPr marL="640842" lvl="1" indent="-320421" algn="l">
              <a:lnSpc>
                <a:spcPts val="3858"/>
              </a:lnSpc>
              <a:buFont typeface="Arial"/>
              <a:buChar char="•"/>
            </a:pPr>
            <a:r>
              <a:rPr lang="en-US" sz="2968" b="1" spc="-59">
                <a:solidFill>
                  <a:srgbClr val="000000"/>
                </a:solidFill>
                <a:latin typeface="Asap Medium"/>
                <a:ea typeface="Asap Medium"/>
                <a:cs typeface="Asap Medium"/>
                <a:sym typeface="Asap Medium"/>
              </a:rPr>
              <a:t>Liên kết với marketing</a:t>
            </a:r>
          </a:p>
          <a:p>
            <a:pPr marL="640842" lvl="1" indent="-320421" algn="l">
              <a:lnSpc>
                <a:spcPts val="3858"/>
              </a:lnSpc>
              <a:buFont typeface="Arial"/>
              <a:buChar char="•"/>
            </a:pPr>
            <a:r>
              <a:rPr lang="en-US" sz="2968" b="1" spc="-59">
                <a:solidFill>
                  <a:srgbClr val="000000"/>
                </a:solidFill>
                <a:latin typeface="Asap Medium"/>
                <a:ea typeface="Asap Medium"/>
                <a:cs typeface="Asap Medium"/>
                <a:sym typeface="Asap Medium"/>
              </a:rPr>
              <a:t>Branding cá nhân, doanh nghiệp &amp; agency</a:t>
            </a:r>
          </a:p>
          <a:p>
            <a:pPr algn="l">
              <a:lnSpc>
                <a:spcPts val="3858"/>
              </a:lnSpc>
            </a:pPr>
            <a:endParaRPr lang="en-US" sz="2968" b="1" spc="-59">
              <a:solidFill>
                <a:srgbClr val="000000"/>
              </a:solidFill>
              <a:latin typeface="Asap Medium"/>
              <a:ea typeface="Asap Medium"/>
              <a:cs typeface="Asap Medium"/>
              <a:sym typeface="Asap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990829"/>
            <a:ext cx="9196926" cy="6267471"/>
          </a:xfrm>
          <a:custGeom>
            <a:avLst/>
            <a:gdLst/>
            <a:ahLst/>
            <a:cxnLst/>
            <a:rect l="l" t="t" r="r" b="b"/>
            <a:pathLst>
              <a:path w="9196926" h="6267471">
                <a:moveTo>
                  <a:pt x="0" y="0"/>
                </a:moveTo>
                <a:lnTo>
                  <a:pt x="9196926" y="0"/>
                </a:lnTo>
                <a:lnTo>
                  <a:pt x="9196926" y="6267471"/>
                </a:lnTo>
                <a:lnTo>
                  <a:pt x="0" y="6267471"/>
                </a:lnTo>
                <a:lnTo>
                  <a:pt x="0" y="0"/>
                </a:lnTo>
                <a:close/>
              </a:path>
            </a:pathLst>
          </a:custGeom>
          <a:blipFill>
            <a:blip r:embed="rId2"/>
            <a:stretch>
              <a:fillRect l="-1031" r="-1191" b="-4439"/>
            </a:stretch>
          </a:blipFill>
        </p:spPr>
      </p:sp>
      <p:sp>
        <p:nvSpPr>
          <p:cNvPr id="3" name="Freeform 3"/>
          <p:cNvSpPr/>
          <p:nvPr/>
        </p:nvSpPr>
        <p:spPr>
          <a:xfrm>
            <a:off x="10519966" y="2782673"/>
            <a:ext cx="7504166" cy="6364872"/>
          </a:xfrm>
          <a:custGeom>
            <a:avLst/>
            <a:gdLst/>
            <a:ahLst/>
            <a:cxnLst/>
            <a:rect l="l" t="t" r="r" b="b"/>
            <a:pathLst>
              <a:path w="7504166" h="6364872">
                <a:moveTo>
                  <a:pt x="0" y="0"/>
                </a:moveTo>
                <a:lnTo>
                  <a:pt x="7504166" y="0"/>
                </a:lnTo>
                <a:lnTo>
                  <a:pt x="7504166" y="6364872"/>
                </a:lnTo>
                <a:lnTo>
                  <a:pt x="0" y="6364872"/>
                </a:lnTo>
                <a:lnTo>
                  <a:pt x="0" y="0"/>
                </a:lnTo>
                <a:close/>
              </a:path>
            </a:pathLst>
          </a:custGeom>
          <a:blipFill>
            <a:blip r:embed="rId3"/>
            <a:stretch>
              <a:fillRect l="-323" r="-323" b="-2643"/>
            </a:stretch>
          </a:blipFill>
        </p:spPr>
      </p:sp>
      <p:sp>
        <p:nvSpPr>
          <p:cNvPr id="4" name="TextBox 4"/>
          <p:cNvSpPr txBox="1"/>
          <p:nvPr/>
        </p:nvSpPr>
        <p:spPr>
          <a:xfrm>
            <a:off x="703462" y="366883"/>
            <a:ext cx="16316632"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Top  chủ đề thảo luận nhiều nhất </a:t>
            </a:r>
          </a:p>
        </p:txBody>
      </p:sp>
      <p:sp>
        <p:nvSpPr>
          <p:cNvPr id="5" name="TextBox 5"/>
          <p:cNvSpPr txBox="1"/>
          <p:nvPr/>
        </p:nvSpPr>
        <p:spPr>
          <a:xfrm>
            <a:off x="703462" y="1553381"/>
            <a:ext cx="15681476" cy="1645605"/>
          </a:xfrm>
          <a:prstGeom prst="rect">
            <a:avLst/>
          </a:prstGeom>
        </p:spPr>
        <p:txBody>
          <a:bodyPr lIns="0" tIns="0" rIns="0" bIns="0" rtlCol="0" anchor="t">
            <a:spAutoFit/>
          </a:bodyPr>
          <a:lstStyle/>
          <a:p>
            <a:pPr marL="1257654" lvl="1" indent="-628827" algn="ctr">
              <a:lnSpc>
                <a:spcPts val="6407"/>
              </a:lnSpc>
              <a:spcBef>
                <a:spcPct val="0"/>
              </a:spcBef>
              <a:buAutoNum type="arabicPeriod"/>
            </a:pPr>
            <a:r>
              <a:rPr lang="en-US" sz="5825" b="1">
                <a:solidFill>
                  <a:srgbClr val="1836B2"/>
                </a:solidFill>
                <a:latin typeface="Asap Semi-Bold"/>
                <a:ea typeface="Asap Semi-Bold"/>
                <a:cs typeface="Asap Semi-Bold"/>
                <a:sym typeface="Asap Semi-Bold"/>
              </a:rPr>
              <a:t>Ngày có lượng tìm kiếm cao nhất cho mỗi từ khóa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097703"/>
            <a:ext cx="7101553" cy="6160597"/>
          </a:xfrm>
          <a:custGeom>
            <a:avLst/>
            <a:gdLst/>
            <a:ahLst/>
            <a:cxnLst/>
            <a:rect l="l" t="t" r="r" b="b"/>
            <a:pathLst>
              <a:path w="7101553" h="6160597">
                <a:moveTo>
                  <a:pt x="0" y="0"/>
                </a:moveTo>
                <a:lnTo>
                  <a:pt x="7101553" y="0"/>
                </a:lnTo>
                <a:lnTo>
                  <a:pt x="7101553" y="6160597"/>
                </a:lnTo>
                <a:lnTo>
                  <a:pt x="0" y="6160597"/>
                </a:lnTo>
                <a:lnTo>
                  <a:pt x="0" y="0"/>
                </a:lnTo>
                <a:close/>
              </a:path>
            </a:pathLst>
          </a:custGeom>
          <a:blipFill>
            <a:blip r:embed="rId2"/>
            <a:stretch>
              <a:fillRect/>
            </a:stretch>
          </a:blipFill>
        </p:spPr>
      </p:sp>
      <p:sp>
        <p:nvSpPr>
          <p:cNvPr id="3" name="Freeform 3"/>
          <p:cNvSpPr/>
          <p:nvPr/>
        </p:nvSpPr>
        <p:spPr>
          <a:xfrm>
            <a:off x="9202561" y="3097703"/>
            <a:ext cx="7817532" cy="5999956"/>
          </a:xfrm>
          <a:custGeom>
            <a:avLst/>
            <a:gdLst/>
            <a:ahLst/>
            <a:cxnLst/>
            <a:rect l="l" t="t" r="r" b="b"/>
            <a:pathLst>
              <a:path w="7817532" h="5999956">
                <a:moveTo>
                  <a:pt x="0" y="0"/>
                </a:moveTo>
                <a:lnTo>
                  <a:pt x="7817533" y="0"/>
                </a:lnTo>
                <a:lnTo>
                  <a:pt x="7817533" y="5999956"/>
                </a:lnTo>
                <a:lnTo>
                  <a:pt x="0" y="5999956"/>
                </a:lnTo>
                <a:lnTo>
                  <a:pt x="0" y="0"/>
                </a:lnTo>
                <a:close/>
              </a:path>
            </a:pathLst>
          </a:custGeom>
          <a:blipFill>
            <a:blip r:embed="rId3"/>
            <a:stretch>
              <a:fillRect/>
            </a:stretch>
          </a:blipFill>
        </p:spPr>
      </p:sp>
      <p:sp>
        <p:nvSpPr>
          <p:cNvPr id="4" name="TextBox 4"/>
          <p:cNvSpPr txBox="1"/>
          <p:nvPr/>
        </p:nvSpPr>
        <p:spPr>
          <a:xfrm>
            <a:off x="703462" y="366883"/>
            <a:ext cx="16316632"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Top  chủ đề thảo luận nhiều nhất </a:t>
            </a:r>
          </a:p>
        </p:txBody>
      </p:sp>
      <p:sp>
        <p:nvSpPr>
          <p:cNvPr id="5" name="TextBox 5"/>
          <p:cNvSpPr txBox="1"/>
          <p:nvPr/>
        </p:nvSpPr>
        <p:spPr>
          <a:xfrm>
            <a:off x="703462" y="1553381"/>
            <a:ext cx="15681476" cy="1645605"/>
          </a:xfrm>
          <a:prstGeom prst="rect">
            <a:avLst/>
          </a:prstGeom>
        </p:spPr>
        <p:txBody>
          <a:bodyPr lIns="0" tIns="0" rIns="0" bIns="0" rtlCol="0" anchor="t">
            <a:spAutoFit/>
          </a:bodyPr>
          <a:lstStyle/>
          <a:p>
            <a:pPr algn="ctr">
              <a:lnSpc>
                <a:spcPts val="6407"/>
              </a:lnSpc>
              <a:spcBef>
                <a:spcPct val="0"/>
              </a:spcBef>
            </a:pPr>
            <a:r>
              <a:rPr lang="en-US" sz="5825" b="1">
                <a:solidFill>
                  <a:srgbClr val="1836B2"/>
                </a:solidFill>
                <a:latin typeface="Asap Semi-Bold"/>
                <a:ea typeface="Asap Semi-Bold"/>
                <a:cs typeface="Asap Semi-Bold"/>
                <a:sym typeface="Asap Semi-Bold"/>
              </a:rPr>
              <a:t>2. Tháng có lượng tìm kiếm cao nhất cho mỗi từ khóa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0162" y="3181924"/>
            <a:ext cx="8233002" cy="5917470"/>
          </a:xfrm>
          <a:custGeom>
            <a:avLst/>
            <a:gdLst/>
            <a:ahLst/>
            <a:cxnLst/>
            <a:rect l="l" t="t" r="r" b="b"/>
            <a:pathLst>
              <a:path w="8233002" h="5917470">
                <a:moveTo>
                  <a:pt x="0" y="0"/>
                </a:moveTo>
                <a:lnTo>
                  <a:pt x="8233003" y="0"/>
                </a:lnTo>
                <a:lnTo>
                  <a:pt x="8233003" y="5917471"/>
                </a:lnTo>
                <a:lnTo>
                  <a:pt x="0" y="5917471"/>
                </a:lnTo>
                <a:lnTo>
                  <a:pt x="0" y="0"/>
                </a:lnTo>
                <a:close/>
              </a:path>
            </a:pathLst>
          </a:custGeom>
          <a:blipFill>
            <a:blip r:embed="rId2"/>
            <a:stretch>
              <a:fillRect/>
            </a:stretch>
          </a:blipFill>
        </p:spPr>
      </p:sp>
      <p:sp>
        <p:nvSpPr>
          <p:cNvPr id="3" name="Freeform 3"/>
          <p:cNvSpPr/>
          <p:nvPr/>
        </p:nvSpPr>
        <p:spPr>
          <a:xfrm>
            <a:off x="9840794" y="3160597"/>
            <a:ext cx="8013612" cy="5960124"/>
          </a:xfrm>
          <a:custGeom>
            <a:avLst/>
            <a:gdLst/>
            <a:ahLst/>
            <a:cxnLst/>
            <a:rect l="l" t="t" r="r" b="b"/>
            <a:pathLst>
              <a:path w="8013612" h="5960124">
                <a:moveTo>
                  <a:pt x="0" y="0"/>
                </a:moveTo>
                <a:lnTo>
                  <a:pt x="8013612" y="0"/>
                </a:lnTo>
                <a:lnTo>
                  <a:pt x="8013612" y="5960125"/>
                </a:lnTo>
                <a:lnTo>
                  <a:pt x="0" y="5960125"/>
                </a:lnTo>
                <a:lnTo>
                  <a:pt x="0" y="0"/>
                </a:lnTo>
                <a:close/>
              </a:path>
            </a:pathLst>
          </a:custGeom>
          <a:blipFill>
            <a:blip r:embed="rId3"/>
            <a:stretch>
              <a:fillRect/>
            </a:stretch>
          </a:blipFill>
        </p:spPr>
      </p:sp>
      <p:sp>
        <p:nvSpPr>
          <p:cNvPr id="4" name="TextBox 4"/>
          <p:cNvSpPr txBox="1"/>
          <p:nvPr/>
        </p:nvSpPr>
        <p:spPr>
          <a:xfrm>
            <a:off x="703462" y="366883"/>
            <a:ext cx="16316632"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Top  chủ đề thảo luận nhiều nhất </a:t>
            </a:r>
          </a:p>
        </p:txBody>
      </p:sp>
      <p:sp>
        <p:nvSpPr>
          <p:cNvPr id="5" name="TextBox 5"/>
          <p:cNvSpPr txBox="1"/>
          <p:nvPr/>
        </p:nvSpPr>
        <p:spPr>
          <a:xfrm>
            <a:off x="703462" y="1553381"/>
            <a:ext cx="15523469" cy="1628544"/>
          </a:xfrm>
          <a:prstGeom prst="rect">
            <a:avLst/>
          </a:prstGeom>
        </p:spPr>
        <p:txBody>
          <a:bodyPr lIns="0" tIns="0" rIns="0" bIns="0" rtlCol="0" anchor="t">
            <a:spAutoFit/>
          </a:bodyPr>
          <a:lstStyle/>
          <a:p>
            <a:pPr algn="ctr">
              <a:lnSpc>
                <a:spcPts val="6343"/>
              </a:lnSpc>
              <a:spcBef>
                <a:spcPct val="0"/>
              </a:spcBef>
            </a:pPr>
            <a:r>
              <a:rPr lang="en-US" sz="5766" b="1">
                <a:solidFill>
                  <a:srgbClr val="1836B2"/>
                </a:solidFill>
                <a:latin typeface="Asap Semi-Bold"/>
                <a:ea typeface="Asap Semi-Bold"/>
                <a:cs typeface="Asap Semi-Bold"/>
                <a:sym typeface="Asap Semi-Bold"/>
              </a:rPr>
              <a:t>3.Từ khóa nào có lượng tìm kiếm cai nhất trong kỳ nghĩ lễ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9895" y="2596201"/>
            <a:ext cx="7334105" cy="6105642"/>
          </a:xfrm>
          <a:custGeom>
            <a:avLst/>
            <a:gdLst/>
            <a:ahLst/>
            <a:cxnLst/>
            <a:rect l="l" t="t" r="r" b="b"/>
            <a:pathLst>
              <a:path w="7334105" h="6105642">
                <a:moveTo>
                  <a:pt x="0" y="0"/>
                </a:moveTo>
                <a:lnTo>
                  <a:pt x="7334105" y="0"/>
                </a:lnTo>
                <a:lnTo>
                  <a:pt x="7334105" y="6105642"/>
                </a:lnTo>
                <a:lnTo>
                  <a:pt x="0" y="6105642"/>
                </a:lnTo>
                <a:lnTo>
                  <a:pt x="0" y="0"/>
                </a:lnTo>
                <a:close/>
              </a:path>
            </a:pathLst>
          </a:custGeom>
          <a:blipFill>
            <a:blip r:embed="rId2"/>
            <a:stretch>
              <a:fillRect/>
            </a:stretch>
          </a:blipFill>
        </p:spPr>
      </p:sp>
      <p:sp>
        <p:nvSpPr>
          <p:cNvPr id="3" name="Freeform 3"/>
          <p:cNvSpPr/>
          <p:nvPr/>
        </p:nvSpPr>
        <p:spPr>
          <a:xfrm>
            <a:off x="9819155" y="2596201"/>
            <a:ext cx="7868031" cy="5989538"/>
          </a:xfrm>
          <a:custGeom>
            <a:avLst/>
            <a:gdLst/>
            <a:ahLst/>
            <a:cxnLst/>
            <a:rect l="l" t="t" r="r" b="b"/>
            <a:pathLst>
              <a:path w="7868031" h="5989538">
                <a:moveTo>
                  <a:pt x="0" y="0"/>
                </a:moveTo>
                <a:lnTo>
                  <a:pt x="7868031" y="0"/>
                </a:lnTo>
                <a:lnTo>
                  <a:pt x="7868031" y="5989538"/>
                </a:lnTo>
                <a:lnTo>
                  <a:pt x="0" y="5989538"/>
                </a:lnTo>
                <a:lnTo>
                  <a:pt x="0" y="0"/>
                </a:lnTo>
                <a:close/>
              </a:path>
            </a:pathLst>
          </a:custGeom>
          <a:blipFill>
            <a:blip r:embed="rId3"/>
            <a:stretch>
              <a:fillRect/>
            </a:stretch>
          </a:blipFill>
        </p:spPr>
      </p:sp>
      <p:sp>
        <p:nvSpPr>
          <p:cNvPr id="4" name="TextBox 4"/>
          <p:cNvSpPr txBox="1"/>
          <p:nvPr/>
        </p:nvSpPr>
        <p:spPr>
          <a:xfrm>
            <a:off x="703462" y="366883"/>
            <a:ext cx="16316632" cy="1138873"/>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Top  chủ đề thảo luận nhiều nhất </a:t>
            </a:r>
          </a:p>
        </p:txBody>
      </p:sp>
      <p:sp>
        <p:nvSpPr>
          <p:cNvPr id="5" name="TextBox 5"/>
          <p:cNvSpPr txBox="1"/>
          <p:nvPr/>
        </p:nvSpPr>
        <p:spPr>
          <a:xfrm>
            <a:off x="703462" y="1534331"/>
            <a:ext cx="15889632" cy="750890"/>
          </a:xfrm>
          <a:prstGeom prst="rect">
            <a:avLst/>
          </a:prstGeom>
        </p:spPr>
        <p:txBody>
          <a:bodyPr lIns="0" tIns="0" rIns="0" bIns="0" rtlCol="0" anchor="t">
            <a:spAutoFit/>
          </a:bodyPr>
          <a:lstStyle/>
          <a:p>
            <a:pPr algn="ctr">
              <a:lnSpc>
                <a:spcPts val="5637"/>
              </a:lnSpc>
              <a:spcBef>
                <a:spcPct val="0"/>
              </a:spcBef>
            </a:pPr>
            <a:r>
              <a:rPr lang="en-US" sz="5125" b="1">
                <a:solidFill>
                  <a:srgbClr val="1836B2"/>
                </a:solidFill>
                <a:latin typeface="Asap Semi-Bold"/>
                <a:ea typeface="Asap Semi-Bold"/>
                <a:cs typeface="Asap Semi-Bold"/>
                <a:sym typeface="Asap Semi-Bold"/>
              </a:rPr>
              <a:t>4. Mùa nào lượng tìm kiếm cao hơn?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1861" y="1028700"/>
            <a:ext cx="12788433" cy="1782448"/>
            <a:chOff x="0" y="0"/>
            <a:chExt cx="17051244" cy="2376597"/>
          </a:xfrm>
        </p:grpSpPr>
        <p:sp>
          <p:nvSpPr>
            <p:cNvPr id="3" name="TextBox 3"/>
            <p:cNvSpPr txBox="1"/>
            <p:nvPr/>
          </p:nvSpPr>
          <p:spPr>
            <a:xfrm>
              <a:off x="0" y="66675"/>
              <a:ext cx="17051244" cy="1540722"/>
            </a:xfrm>
            <a:prstGeom prst="rect">
              <a:avLst/>
            </a:prstGeom>
          </p:spPr>
          <p:txBody>
            <a:bodyPr lIns="0" tIns="0" rIns="0" bIns="0" rtlCol="0" anchor="t">
              <a:spAutoFit/>
            </a:bodyPr>
            <a:lstStyle/>
            <a:p>
              <a:pPr marL="0" lvl="0" indent="0" algn="l">
                <a:lnSpc>
                  <a:spcPts val="8717"/>
                </a:lnSpc>
                <a:spcBef>
                  <a:spcPct val="0"/>
                </a:spcBef>
              </a:pPr>
              <a:r>
                <a:rPr lang="en-US" sz="7925">
                  <a:solidFill>
                    <a:srgbClr val="1836B2"/>
                  </a:solidFill>
                  <a:latin typeface="Asap"/>
                  <a:ea typeface="Asap"/>
                  <a:cs typeface="Asap"/>
                  <a:sym typeface="Asap"/>
                </a:rPr>
                <a:t>ĐỀ XUẤT </a:t>
              </a:r>
            </a:p>
          </p:txBody>
        </p:sp>
        <p:sp>
          <p:nvSpPr>
            <p:cNvPr id="4" name="TextBox 4"/>
            <p:cNvSpPr txBox="1"/>
            <p:nvPr/>
          </p:nvSpPr>
          <p:spPr>
            <a:xfrm>
              <a:off x="0" y="1740133"/>
              <a:ext cx="12996002" cy="647699"/>
            </a:xfrm>
            <a:prstGeom prst="rect">
              <a:avLst/>
            </a:prstGeom>
          </p:spPr>
          <p:txBody>
            <a:bodyPr lIns="0" tIns="0" rIns="0" bIns="0" rtlCol="0" anchor="t">
              <a:spAutoFit/>
            </a:bodyPr>
            <a:lstStyle/>
            <a:p>
              <a:pPr marL="0" lvl="0" indent="0" algn="l">
                <a:lnSpc>
                  <a:spcPts val="3900"/>
                </a:lnSpc>
                <a:spcBef>
                  <a:spcPct val="0"/>
                </a:spcBef>
              </a:pPr>
              <a:r>
                <a:rPr lang="en-US" sz="3000" b="1" spc="-60">
                  <a:solidFill>
                    <a:srgbClr val="000000"/>
                  </a:solidFill>
                  <a:latin typeface="Asap Medium"/>
                  <a:ea typeface="Asap Medium"/>
                  <a:cs typeface="Asap Medium"/>
                  <a:sym typeface="Asap Medium"/>
                </a:rPr>
                <a:t>Thông tin chi tiết chiến lược cho khách hàng</a:t>
              </a:r>
            </a:p>
          </p:txBody>
        </p:sp>
      </p:grpSp>
      <p:sp>
        <p:nvSpPr>
          <p:cNvPr id="5" name="TextBox 5"/>
          <p:cNvSpPr txBox="1"/>
          <p:nvPr/>
        </p:nvSpPr>
        <p:spPr>
          <a:xfrm>
            <a:off x="1028700" y="3246520"/>
            <a:ext cx="15212309" cy="6413182"/>
          </a:xfrm>
          <a:prstGeom prst="rect">
            <a:avLst/>
          </a:prstGeom>
        </p:spPr>
        <p:txBody>
          <a:bodyPr lIns="0" tIns="0" rIns="0" bIns="0" rtlCol="0" anchor="t">
            <a:spAutoFit/>
          </a:bodyPr>
          <a:lstStyle/>
          <a:p>
            <a:pPr marL="599129" lvl="1" indent="-299564" algn="l">
              <a:lnSpc>
                <a:spcPts val="3607"/>
              </a:lnSpc>
              <a:buFont typeface="Arial"/>
              <a:buChar char="•"/>
            </a:pPr>
            <a:r>
              <a:rPr lang="en-US" sz="2775" b="1" spc="-55">
                <a:solidFill>
                  <a:srgbClr val="000000"/>
                </a:solidFill>
                <a:latin typeface="Asap Medium"/>
                <a:ea typeface="Asap Medium"/>
                <a:cs typeface="Asap Medium"/>
                <a:sym typeface="Asap Medium"/>
              </a:rPr>
              <a:t>Đầu năm (T1–T2): Từ khóa như “tiếp thị”, “tỷ lệ chuyển đổi”, “quảng cáo Google” tăng mạnh → liên quan đến lập kế hoạch &amp; phân bổ ngân sách đầu năm.</a:t>
            </a:r>
          </a:p>
          <a:p>
            <a:pPr marL="599129" lvl="1" indent="-299564" algn="l">
              <a:lnSpc>
                <a:spcPts val="3607"/>
              </a:lnSpc>
              <a:buFont typeface="Arial"/>
              <a:buChar char="•"/>
            </a:pPr>
            <a:r>
              <a:rPr lang="en-US" sz="2775" b="1" spc="-55">
                <a:solidFill>
                  <a:srgbClr val="000000"/>
                </a:solidFill>
                <a:latin typeface="Asap Medium"/>
                <a:ea typeface="Asap Medium"/>
                <a:cs typeface="Asap Medium"/>
                <a:sym typeface="Asap Medium"/>
              </a:rPr>
              <a:t>Giữa năm (T6): Từ khóa như “SEO”, “Google Analytics”, “hành vi người dùng” tăng → phản ánh đánh giá lại chiến lược giữa năm.</a:t>
            </a:r>
          </a:p>
          <a:p>
            <a:pPr marL="599129" lvl="1" indent="-299564" algn="l">
              <a:lnSpc>
                <a:spcPts val="3607"/>
              </a:lnSpc>
              <a:buFont typeface="Arial"/>
              <a:buChar char="•"/>
            </a:pPr>
            <a:r>
              <a:rPr lang="en-US" sz="2775" b="1" spc="-55">
                <a:solidFill>
                  <a:srgbClr val="000000"/>
                </a:solidFill>
                <a:latin typeface="Asap Medium"/>
                <a:ea typeface="Asap Medium"/>
                <a:cs typeface="Asap Medium"/>
                <a:sym typeface="Asap Medium"/>
              </a:rPr>
              <a:t>Cuối năm (T11): Từ khóa như “giữ chân khách hàng”, “chi phí mua lại” đạt đỉnh → do chuẩn bị tổng kết và chiến dịch cuối năm.</a:t>
            </a:r>
          </a:p>
          <a:p>
            <a:pPr marL="599129" lvl="1" indent="-299564" algn="l">
              <a:lnSpc>
                <a:spcPts val="3607"/>
              </a:lnSpc>
              <a:buFont typeface="Arial"/>
              <a:buChar char="•"/>
            </a:pPr>
            <a:r>
              <a:rPr lang="en-US" sz="2775" b="1" spc="-55">
                <a:solidFill>
                  <a:srgbClr val="000000"/>
                </a:solidFill>
                <a:latin typeface="Asap Medium"/>
                <a:ea typeface="Asap Medium"/>
                <a:cs typeface="Asap Medium"/>
                <a:sym typeface="Asap Medium"/>
              </a:rPr>
              <a:t> Tháng 12 giảm do lễ hội và nghỉ lễ.</a:t>
            </a:r>
          </a:p>
          <a:p>
            <a:pPr marL="599129" lvl="1" indent="-299564" algn="l">
              <a:lnSpc>
                <a:spcPts val="3607"/>
              </a:lnSpc>
              <a:buFont typeface="Arial"/>
              <a:buChar char="•"/>
            </a:pPr>
            <a:r>
              <a:rPr lang="en-US" sz="2775" b="1" spc="-55">
                <a:solidFill>
                  <a:srgbClr val="000000"/>
                </a:solidFill>
                <a:latin typeface="Asap Medium"/>
                <a:ea typeface="Asap Medium"/>
                <a:cs typeface="Asap Medium"/>
                <a:sym typeface="Asap Medium"/>
              </a:rPr>
              <a:t>Ngày 25 hằng tháng: Khối lượng tìm kiếm giảm rõ rệt (đặc biệt là Giáng sinh) → do ngày lễ, giảm hoạt động kinh doanh.</a:t>
            </a:r>
          </a:p>
          <a:p>
            <a:pPr marL="599129" lvl="1" indent="-299564" algn="l">
              <a:lnSpc>
                <a:spcPts val="3607"/>
              </a:lnSpc>
              <a:buFont typeface="Arial"/>
              <a:buChar char="•"/>
            </a:pPr>
            <a:r>
              <a:rPr lang="en-US" sz="2775" b="1" spc="-55">
                <a:solidFill>
                  <a:srgbClr val="000000"/>
                </a:solidFill>
                <a:latin typeface="Asap Medium"/>
                <a:ea typeface="Asap Medium"/>
                <a:cs typeface="Asap Medium"/>
                <a:sym typeface="Asap Medium"/>
              </a:rPr>
              <a:t>Ngày 8 và 15 hằng tháng: Lượt tìm kiếm tăng cao → có thể trùng với chu kỳ làm việc, chiến dịch định kỳ hoặc báo cáo nội bộ.</a:t>
            </a:r>
          </a:p>
          <a:p>
            <a:pPr marL="599129" lvl="1" indent="-299564" algn="l">
              <a:lnSpc>
                <a:spcPts val="3607"/>
              </a:lnSpc>
              <a:buFont typeface="Arial"/>
              <a:buChar char="•"/>
            </a:pPr>
            <a:r>
              <a:rPr lang="en-US" sz="2775" b="1" spc="-55">
                <a:solidFill>
                  <a:srgbClr val="000000"/>
                </a:solidFill>
                <a:latin typeface="Asap Medium"/>
                <a:ea typeface="Asap Medium"/>
                <a:cs typeface="Asap Medium"/>
                <a:sym typeface="Asap Medium"/>
              </a:rPr>
              <a:t>Từ khóa KPI (CPC, CTR, ROI…): Tăng mạnh vào giữa tháng, cho thấy doanh nghiệp thường đánh giá hiệu suất định kỳ.</a:t>
            </a:r>
          </a:p>
          <a:p>
            <a:pPr algn="l">
              <a:lnSpc>
                <a:spcPts val="3607"/>
              </a:lnSpc>
            </a:pPr>
            <a:endParaRPr lang="en-US" sz="2775" b="1" spc="-55">
              <a:solidFill>
                <a:srgbClr val="000000"/>
              </a:solidFill>
              <a:latin typeface="Asap Medium"/>
              <a:ea typeface="Asap Medium"/>
              <a:cs typeface="Asap Medium"/>
              <a:sym typeface="Asap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1861" y="1028700"/>
            <a:ext cx="12788433" cy="1782448"/>
            <a:chOff x="0" y="0"/>
            <a:chExt cx="17051244" cy="2376597"/>
          </a:xfrm>
        </p:grpSpPr>
        <p:sp>
          <p:nvSpPr>
            <p:cNvPr id="3" name="TextBox 3"/>
            <p:cNvSpPr txBox="1"/>
            <p:nvPr/>
          </p:nvSpPr>
          <p:spPr>
            <a:xfrm>
              <a:off x="0" y="66675"/>
              <a:ext cx="17051244" cy="1540722"/>
            </a:xfrm>
            <a:prstGeom prst="rect">
              <a:avLst/>
            </a:prstGeom>
          </p:spPr>
          <p:txBody>
            <a:bodyPr lIns="0" tIns="0" rIns="0" bIns="0" rtlCol="0" anchor="t">
              <a:spAutoFit/>
            </a:bodyPr>
            <a:lstStyle/>
            <a:p>
              <a:pPr marL="0" lvl="0" indent="0" algn="l">
                <a:lnSpc>
                  <a:spcPts val="8717"/>
                </a:lnSpc>
                <a:spcBef>
                  <a:spcPct val="0"/>
                </a:spcBef>
              </a:pPr>
              <a:r>
                <a:rPr lang="en-US" sz="7925">
                  <a:solidFill>
                    <a:srgbClr val="1836B2"/>
                  </a:solidFill>
                  <a:latin typeface="Asap"/>
                  <a:ea typeface="Asap"/>
                  <a:cs typeface="Asap"/>
                  <a:sym typeface="Asap"/>
                </a:rPr>
                <a:t>ĐỀ XUẤT </a:t>
              </a:r>
            </a:p>
          </p:txBody>
        </p:sp>
        <p:sp>
          <p:nvSpPr>
            <p:cNvPr id="4" name="TextBox 4"/>
            <p:cNvSpPr txBox="1"/>
            <p:nvPr/>
          </p:nvSpPr>
          <p:spPr>
            <a:xfrm>
              <a:off x="0" y="1740133"/>
              <a:ext cx="12996002" cy="647699"/>
            </a:xfrm>
            <a:prstGeom prst="rect">
              <a:avLst/>
            </a:prstGeom>
          </p:spPr>
          <p:txBody>
            <a:bodyPr lIns="0" tIns="0" rIns="0" bIns="0" rtlCol="0" anchor="t">
              <a:spAutoFit/>
            </a:bodyPr>
            <a:lstStyle/>
            <a:p>
              <a:pPr marL="0" lvl="0" indent="0" algn="l">
                <a:lnSpc>
                  <a:spcPts val="3900"/>
                </a:lnSpc>
                <a:spcBef>
                  <a:spcPct val="0"/>
                </a:spcBef>
              </a:pPr>
              <a:r>
                <a:rPr lang="en-US" sz="3000" b="1" spc="-60">
                  <a:solidFill>
                    <a:srgbClr val="000000"/>
                  </a:solidFill>
                  <a:latin typeface="Asap Medium"/>
                  <a:ea typeface="Asap Medium"/>
                  <a:cs typeface="Asap Medium"/>
                  <a:sym typeface="Asap Medium"/>
                </a:rPr>
                <a:t>Thời điểm tối ưu để triển khai chiến dịch ( Ngày)</a:t>
              </a:r>
            </a:p>
          </p:txBody>
        </p:sp>
      </p:grpSp>
      <p:sp>
        <p:nvSpPr>
          <p:cNvPr id="5" name="TextBox 5"/>
          <p:cNvSpPr txBox="1"/>
          <p:nvPr/>
        </p:nvSpPr>
        <p:spPr>
          <a:xfrm>
            <a:off x="1028700" y="3265570"/>
            <a:ext cx="14739779" cy="2804684"/>
          </a:xfrm>
          <a:prstGeom prst="rect">
            <a:avLst/>
          </a:prstGeom>
        </p:spPr>
        <p:txBody>
          <a:bodyPr lIns="0" tIns="0" rIns="0" bIns="0" rtlCol="0" anchor="t">
            <a:spAutoFit/>
          </a:bodyPr>
          <a:lstStyle/>
          <a:p>
            <a:pPr marL="614207" lvl="1" indent="-307104" algn="l">
              <a:lnSpc>
                <a:spcPts val="3698"/>
              </a:lnSpc>
              <a:buFont typeface="Arial"/>
              <a:buChar char="•"/>
            </a:pPr>
            <a:r>
              <a:rPr lang="en-US" sz="2844" b="1" spc="-56">
                <a:solidFill>
                  <a:srgbClr val="000000"/>
                </a:solidFill>
                <a:latin typeface="Asap Medium"/>
                <a:ea typeface="Asap Medium"/>
                <a:cs typeface="Asap Medium"/>
                <a:sym typeface="Asap Medium"/>
              </a:rPr>
              <a:t>Ngày 8 và 15 hàng tháng → Phù hợp cho chiến dịch tiếp thị kỹ thuật số (SEO, quảng cáo Google, SEM).</a:t>
            </a:r>
          </a:p>
          <a:p>
            <a:pPr marL="614207" lvl="1" indent="-307104" algn="l">
              <a:lnSpc>
                <a:spcPts val="3698"/>
              </a:lnSpc>
              <a:buFont typeface="Arial"/>
              <a:buChar char="•"/>
            </a:pPr>
            <a:r>
              <a:rPr lang="en-US" sz="2844" b="1" spc="-56">
                <a:solidFill>
                  <a:srgbClr val="000000"/>
                </a:solidFill>
                <a:latin typeface="Asap Medium"/>
                <a:ea typeface="Asap Medium"/>
                <a:cs typeface="Asap Medium"/>
                <a:sym typeface="Asap Medium"/>
              </a:rPr>
              <a:t>Ngày 15 hàng tháng → Tối ưu cho chiến dịch dựa trên số liệu (CTR, ROI, tỷ lệ chuyển đổi).</a:t>
            </a:r>
          </a:p>
          <a:p>
            <a:pPr marL="614207" lvl="1" indent="-307104" algn="l">
              <a:lnSpc>
                <a:spcPts val="3698"/>
              </a:lnSpc>
              <a:buFont typeface="Arial"/>
              <a:buChar char="•"/>
            </a:pPr>
            <a:r>
              <a:rPr lang="en-US" sz="2844" b="1" spc="-56">
                <a:solidFill>
                  <a:srgbClr val="000000"/>
                </a:solidFill>
                <a:latin typeface="Asap Medium"/>
                <a:ea typeface="Asap Medium"/>
                <a:cs typeface="Asap Medium"/>
                <a:sym typeface="Asap Medium"/>
              </a:rPr>
              <a:t>Ngày 5, 6 và  15 → Phù hợp cho chiến dịch chiến lược và xây dựng thương hiệu.</a:t>
            </a:r>
          </a:p>
          <a:p>
            <a:pPr marL="614207" lvl="1" indent="-307104" algn="l">
              <a:lnSpc>
                <a:spcPts val="3698"/>
              </a:lnSpc>
              <a:buFont typeface="Arial"/>
              <a:buChar char="•"/>
            </a:pPr>
            <a:r>
              <a:rPr lang="en-US" sz="2844" b="1" spc="-56">
                <a:solidFill>
                  <a:srgbClr val="000000"/>
                </a:solidFill>
                <a:latin typeface="Asap Medium"/>
                <a:ea typeface="Asap Medium"/>
                <a:cs typeface="Asap Medium"/>
                <a:sym typeface="Asap Medium"/>
              </a:rPr>
              <a:t>Ngày 5, 8, 17 và 24 → Nên tập trung vào chiến dịch thu hút và giữ chân khách hàng.</a:t>
            </a:r>
          </a:p>
          <a:p>
            <a:pPr algn="l">
              <a:lnSpc>
                <a:spcPts val="3698"/>
              </a:lnSpc>
            </a:pPr>
            <a:endParaRPr lang="en-US" sz="2844" b="1" spc="-56">
              <a:solidFill>
                <a:srgbClr val="000000"/>
              </a:solidFill>
              <a:latin typeface="Asap Medium"/>
              <a:ea typeface="Asap Medium"/>
              <a:cs typeface="Asap Medium"/>
              <a:sym typeface="Asap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2015079" y="7254021"/>
            <a:ext cx="7156403" cy="4086071"/>
          </a:xfrm>
          <a:custGeom>
            <a:avLst/>
            <a:gdLst/>
            <a:ahLst/>
            <a:cxnLst/>
            <a:rect l="l" t="t" r="r" b="b"/>
            <a:pathLst>
              <a:path w="7156403" h="4086071">
                <a:moveTo>
                  <a:pt x="7156403" y="0"/>
                </a:moveTo>
                <a:lnTo>
                  <a:pt x="0" y="0"/>
                </a:lnTo>
                <a:lnTo>
                  <a:pt x="0" y="4086071"/>
                </a:lnTo>
                <a:lnTo>
                  <a:pt x="7156403" y="4086071"/>
                </a:lnTo>
                <a:lnTo>
                  <a:pt x="7156403"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3" name="Freeform 3"/>
          <p:cNvSpPr/>
          <p:nvPr/>
        </p:nvSpPr>
        <p:spPr>
          <a:xfrm>
            <a:off x="8517308" y="277126"/>
            <a:ext cx="10246545" cy="10009874"/>
          </a:xfrm>
          <a:custGeom>
            <a:avLst/>
            <a:gdLst/>
            <a:ahLst/>
            <a:cxnLst/>
            <a:rect l="l" t="t" r="r" b="b"/>
            <a:pathLst>
              <a:path w="10246545" h="10009874">
                <a:moveTo>
                  <a:pt x="0" y="0"/>
                </a:moveTo>
                <a:lnTo>
                  <a:pt x="10246545" y="0"/>
                </a:lnTo>
                <a:lnTo>
                  <a:pt x="10246545" y="10009874"/>
                </a:lnTo>
                <a:lnTo>
                  <a:pt x="0" y="10009874"/>
                </a:lnTo>
                <a:lnTo>
                  <a:pt x="0" y="0"/>
                </a:lnTo>
                <a:close/>
              </a:path>
            </a:pathLst>
          </a:custGeom>
          <a:blipFill>
            <a:blip r:embed="rId4"/>
            <a:stretch>
              <a:fillRect l="-29555" r="-35671"/>
            </a:stretch>
          </a:blipFill>
        </p:spPr>
      </p:sp>
      <p:sp>
        <p:nvSpPr>
          <p:cNvPr id="4" name="TextBox 4"/>
          <p:cNvSpPr txBox="1"/>
          <p:nvPr/>
        </p:nvSpPr>
        <p:spPr>
          <a:xfrm>
            <a:off x="1028700" y="1019175"/>
            <a:ext cx="6178768" cy="2418810"/>
          </a:xfrm>
          <a:prstGeom prst="rect">
            <a:avLst/>
          </a:prstGeom>
        </p:spPr>
        <p:txBody>
          <a:bodyPr lIns="0" tIns="0" rIns="0" bIns="0" rtlCol="0" anchor="t">
            <a:spAutoFit/>
          </a:bodyPr>
          <a:lstStyle/>
          <a:p>
            <a:pPr marL="0" lvl="0" indent="0" algn="l">
              <a:lnSpc>
                <a:spcPts val="9589"/>
              </a:lnSpc>
            </a:pPr>
            <a:r>
              <a:rPr lang="en-US" sz="7925" b="1">
                <a:solidFill>
                  <a:srgbClr val="000000"/>
                </a:solidFill>
                <a:latin typeface="Asap Semi-Bold"/>
                <a:ea typeface="Asap Semi-Bold"/>
                <a:cs typeface="Asap Semi-Bold"/>
                <a:sym typeface="Asap Semi-Bold"/>
              </a:rPr>
              <a:t>Lý do chọn đề tài  </a:t>
            </a:r>
          </a:p>
        </p:txBody>
      </p:sp>
      <p:sp>
        <p:nvSpPr>
          <p:cNvPr id="5" name="TextBox 5"/>
          <p:cNvSpPr txBox="1"/>
          <p:nvPr/>
        </p:nvSpPr>
        <p:spPr>
          <a:xfrm rot="61043">
            <a:off x="412107" y="3520662"/>
            <a:ext cx="7290367" cy="5227397"/>
          </a:xfrm>
          <a:prstGeom prst="rect">
            <a:avLst/>
          </a:prstGeom>
        </p:spPr>
        <p:txBody>
          <a:bodyPr lIns="0" tIns="0" rIns="0" bIns="0" rtlCol="0" anchor="t">
            <a:spAutoFit/>
          </a:bodyPr>
          <a:lstStyle/>
          <a:p>
            <a:pPr algn="l">
              <a:lnSpc>
                <a:spcPts val="2628"/>
              </a:lnSpc>
            </a:pPr>
            <a:r>
              <a:rPr lang="en-US" sz="1877">
                <a:solidFill>
                  <a:srgbClr val="000000"/>
                </a:solidFill>
                <a:latin typeface="Asap"/>
                <a:ea typeface="Asap"/>
                <a:cs typeface="Asap"/>
                <a:sym typeface="Asap"/>
              </a:rPr>
              <a:t>LÝ DO CHỌN ĐÈ TÀI :</a:t>
            </a:r>
          </a:p>
          <a:p>
            <a:pPr marL="405306" lvl="1" indent="-202653" algn="l">
              <a:lnSpc>
                <a:spcPts val="2628"/>
              </a:lnSpc>
              <a:buFont typeface="Arial"/>
              <a:buChar char="•"/>
            </a:pPr>
            <a:r>
              <a:rPr lang="en-US" sz="1877">
                <a:solidFill>
                  <a:srgbClr val="000000"/>
                </a:solidFill>
                <a:latin typeface="Asap"/>
                <a:ea typeface="Asap"/>
                <a:cs typeface="Asap"/>
                <a:sym typeface="Asap"/>
              </a:rPr>
              <a:t>Nhu cầu đo lường hiệu quả chiến dịch quảng cáo một cách toàn diện.</a:t>
            </a:r>
          </a:p>
          <a:p>
            <a:pPr marL="405306" lvl="1" indent="-202653" algn="l">
              <a:lnSpc>
                <a:spcPts val="2628"/>
              </a:lnSpc>
              <a:buFont typeface="Arial"/>
              <a:buChar char="•"/>
            </a:pPr>
            <a:r>
              <a:rPr lang="en-US" sz="1877">
                <a:solidFill>
                  <a:srgbClr val="000000"/>
                </a:solidFill>
                <a:latin typeface="Asap"/>
                <a:ea typeface="Asap"/>
                <a:cs typeface="Asap"/>
                <a:sym typeface="Asap"/>
              </a:rPr>
              <a:t>Thực trạng thiếu công cụ phân tích tổng thể và mô hình ra quyết định dựa trên dữ liệu thực tế.</a:t>
            </a:r>
          </a:p>
          <a:p>
            <a:pPr marL="405306" lvl="1" indent="-202653" algn="l">
              <a:lnSpc>
                <a:spcPts val="2628"/>
              </a:lnSpc>
              <a:buFont typeface="Arial"/>
              <a:buChar char="•"/>
            </a:pPr>
            <a:r>
              <a:rPr lang="en-US" sz="1877">
                <a:solidFill>
                  <a:srgbClr val="000000"/>
                </a:solidFill>
                <a:latin typeface="Asap"/>
                <a:ea typeface="Asap"/>
                <a:cs typeface="Asap"/>
                <a:sym typeface="Asap"/>
              </a:rPr>
              <a:t>Sự cần thiết phải chuyển đổi từ phương pháp truyền thống sang phân tích dữ liệu định lượng và ra quyết định dựa trên dữ liệu.</a:t>
            </a:r>
          </a:p>
          <a:p>
            <a:pPr algn="l">
              <a:lnSpc>
                <a:spcPts val="2628"/>
              </a:lnSpc>
            </a:pPr>
            <a:r>
              <a:rPr lang="en-US" sz="1877">
                <a:solidFill>
                  <a:srgbClr val="000000"/>
                </a:solidFill>
                <a:latin typeface="Asap"/>
                <a:ea typeface="Asap"/>
                <a:cs typeface="Asap"/>
                <a:sym typeface="Asap"/>
              </a:rPr>
              <a:t>Mục đích nghiên cứu:</a:t>
            </a:r>
          </a:p>
          <a:p>
            <a:pPr marL="405306" lvl="1" indent="-202653" algn="l">
              <a:lnSpc>
                <a:spcPts val="2628"/>
              </a:lnSpc>
              <a:buFont typeface="Arial"/>
              <a:buChar char="•"/>
            </a:pPr>
            <a:r>
              <a:rPr lang="en-US" sz="1877">
                <a:solidFill>
                  <a:srgbClr val="000000"/>
                </a:solidFill>
                <a:latin typeface="Asap"/>
                <a:ea typeface="Asap"/>
                <a:cs typeface="Asap"/>
                <a:sym typeface="Asap"/>
              </a:rPr>
              <a:t>Phân tích dữ liệu thực tế từ nhiều nền tảng quảng cáo để đánh giá hiệu quả theo từng chỉ số quan trọng như CTR, CPC, CPM, ROAS.</a:t>
            </a:r>
          </a:p>
          <a:p>
            <a:pPr marL="405306" lvl="1" indent="-202653" algn="l">
              <a:lnSpc>
                <a:spcPts val="2628"/>
              </a:lnSpc>
              <a:buFont typeface="Arial"/>
              <a:buChar char="•"/>
            </a:pPr>
            <a:r>
              <a:rPr lang="en-US" sz="1877">
                <a:solidFill>
                  <a:srgbClr val="000000"/>
                </a:solidFill>
                <a:latin typeface="Asap"/>
                <a:ea typeface="Asap"/>
                <a:cs typeface="Asap"/>
                <a:sym typeface="Asap"/>
              </a:rPr>
              <a:t>So sánh hiệu quả các nền tảng theo từng chiến dịch, thời gian, nhóm khách hàng.</a:t>
            </a:r>
          </a:p>
          <a:p>
            <a:pPr marL="405306" lvl="1" indent="-202653" algn="l">
              <a:lnSpc>
                <a:spcPts val="2628"/>
              </a:lnSpc>
              <a:buFont typeface="Arial"/>
              <a:buChar char="•"/>
            </a:pPr>
            <a:r>
              <a:rPr lang="en-US" sz="1877">
                <a:solidFill>
                  <a:srgbClr val="000000"/>
                </a:solidFill>
                <a:latin typeface="Asap"/>
                <a:ea typeface="Asap"/>
                <a:cs typeface="Asap"/>
                <a:sym typeface="Asap"/>
              </a:rPr>
              <a:t>Đề xuất mô hình phân bổ ngân sách truyền thông số hợp lý theo kết quả phân tích.</a:t>
            </a:r>
          </a:p>
          <a:p>
            <a:pPr marL="405306" lvl="1" indent="-202653" algn="l">
              <a:lnSpc>
                <a:spcPts val="2628"/>
              </a:lnSpc>
              <a:buFont typeface="Arial"/>
              <a:buChar char="•"/>
            </a:pPr>
            <a:endParaRPr lang="en-US" sz="1877">
              <a:solidFill>
                <a:srgbClr val="000000"/>
              </a:solidFill>
              <a:latin typeface="Asap"/>
              <a:ea typeface="Asap"/>
              <a:cs typeface="Asap"/>
              <a:sym typeface="As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1861" y="1028700"/>
            <a:ext cx="12788433" cy="1782448"/>
            <a:chOff x="0" y="0"/>
            <a:chExt cx="17051244" cy="2376597"/>
          </a:xfrm>
        </p:grpSpPr>
        <p:sp>
          <p:nvSpPr>
            <p:cNvPr id="3" name="TextBox 3"/>
            <p:cNvSpPr txBox="1"/>
            <p:nvPr/>
          </p:nvSpPr>
          <p:spPr>
            <a:xfrm>
              <a:off x="0" y="66675"/>
              <a:ext cx="17051244" cy="1540722"/>
            </a:xfrm>
            <a:prstGeom prst="rect">
              <a:avLst/>
            </a:prstGeom>
          </p:spPr>
          <p:txBody>
            <a:bodyPr lIns="0" tIns="0" rIns="0" bIns="0" rtlCol="0" anchor="t">
              <a:spAutoFit/>
            </a:bodyPr>
            <a:lstStyle/>
            <a:p>
              <a:pPr marL="0" lvl="0" indent="0" algn="l">
                <a:lnSpc>
                  <a:spcPts val="8717"/>
                </a:lnSpc>
                <a:spcBef>
                  <a:spcPct val="0"/>
                </a:spcBef>
              </a:pPr>
              <a:r>
                <a:rPr lang="en-US" sz="7925">
                  <a:solidFill>
                    <a:srgbClr val="1836B2"/>
                  </a:solidFill>
                  <a:latin typeface="Asap"/>
                  <a:ea typeface="Asap"/>
                  <a:cs typeface="Asap"/>
                  <a:sym typeface="Asap"/>
                </a:rPr>
                <a:t>ĐỀ XUẤT </a:t>
              </a:r>
            </a:p>
          </p:txBody>
        </p:sp>
        <p:sp>
          <p:nvSpPr>
            <p:cNvPr id="4" name="TextBox 4"/>
            <p:cNvSpPr txBox="1"/>
            <p:nvPr/>
          </p:nvSpPr>
          <p:spPr>
            <a:xfrm>
              <a:off x="0" y="1740133"/>
              <a:ext cx="12996002" cy="647699"/>
            </a:xfrm>
            <a:prstGeom prst="rect">
              <a:avLst/>
            </a:prstGeom>
          </p:spPr>
          <p:txBody>
            <a:bodyPr lIns="0" tIns="0" rIns="0" bIns="0" rtlCol="0" anchor="t">
              <a:spAutoFit/>
            </a:bodyPr>
            <a:lstStyle/>
            <a:p>
              <a:pPr marL="0" lvl="0" indent="0" algn="l">
                <a:lnSpc>
                  <a:spcPts val="3900"/>
                </a:lnSpc>
                <a:spcBef>
                  <a:spcPct val="0"/>
                </a:spcBef>
              </a:pPr>
              <a:r>
                <a:rPr lang="en-US" sz="3000" b="1" spc="-60">
                  <a:solidFill>
                    <a:srgbClr val="000000"/>
                  </a:solidFill>
                  <a:latin typeface="Asap Medium"/>
                  <a:ea typeface="Asap Medium"/>
                  <a:cs typeface="Asap Medium"/>
                  <a:sym typeface="Asap Medium"/>
                </a:rPr>
                <a:t>Nhóm từ khóa chiến dịch theo chủ đề:</a:t>
              </a:r>
            </a:p>
          </p:txBody>
        </p:sp>
      </p:grpSp>
      <p:graphicFrame>
        <p:nvGraphicFramePr>
          <p:cNvPr id="5" name="Object 5"/>
          <p:cNvGraphicFramePr/>
          <p:nvPr/>
        </p:nvGraphicFramePr>
        <p:xfrm>
          <a:off x="2025904" y="3421526"/>
          <a:ext cx="3771900" cy="2514600"/>
        </p:xfrm>
        <a:graphic>
          <a:graphicData uri="http://schemas.openxmlformats.org/presentationml/2006/ole">
            <mc:AlternateContent xmlns:mc="http://schemas.openxmlformats.org/markup-compatibility/2006">
              <mc:Choice xmlns:v="urn:schemas-microsoft-com:vml" Requires="v">
                <p:oleObj spid="_x0000_s1026" name="Worksheet" r:id="rId3" imgW="4521200" imgH="3263900" progId="Excel.Sheet.12">
                  <p:embed/>
                </p:oleObj>
              </mc:Choice>
              <mc:Fallback>
                <p:oleObj name="Worksheet" r:id="rId3" imgW="4521200" imgH="3263900" progId="Excel.Sheet.12">
                  <p:embed/>
                  <p:pic>
                    <p:nvPicPr>
                      <p:cNvPr id="0" name=""/>
                      <p:cNvPicPr/>
                      <p:nvPr/>
                    </p:nvPicPr>
                    <p:blipFill>
                      <a:blip r:embed="rId4"/>
                      <a:stretch>
                        <a:fillRect/>
                      </a:stretch>
                    </p:blipFill>
                    <p:spPr>
                      <a:xfrm>
                        <a:off x="2025904" y="3421526"/>
                        <a:ext cx="3771900" cy="2514600"/>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1861" y="1028700"/>
            <a:ext cx="12788433" cy="1782448"/>
            <a:chOff x="0" y="0"/>
            <a:chExt cx="17051244" cy="2376597"/>
          </a:xfrm>
        </p:grpSpPr>
        <p:sp>
          <p:nvSpPr>
            <p:cNvPr id="3" name="TextBox 3"/>
            <p:cNvSpPr txBox="1"/>
            <p:nvPr/>
          </p:nvSpPr>
          <p:spPr>
            <a:xfrm>
              <a:off x="0" y="66675"/>
              <a:ext cx="17051244" cy="1540722"/>
            </a:xfrm>
            <a:prstGeom prst="rect">
              <a:avLst/>
            </a:prstGeom>
          </p:spPr>
          <p:txBody>
            <a:bodyPr lIns="0" tIns="0" rIns="0" bIns="0" rtlCol="0" anchor="t">
              <a:spAutoFit/>
            </a:bodyPr>
            <a:lstStyle/>
            <a:p>
              <a:pPr marL="0" lvl="0" indent="0" algn="l">
                <a:lnSpc>
                  <a:spcPts val="8717"/>
                </a:lnSpc>
                <a:spcBef>
                  <a:spcPct val="0"/>
                </a:spcBef>
              </a:pPr>
              <a:r>
                <a:rPr lang="en-US" sz="7925">
                  <a:solidFill>
                    <a:srgbClr val="1836B2"/>
                  </a:solidFill>
                  <a:latin typeface="Asap"/>
                  <a:ea typeface="Asap"/>
                  <a:cs typeface="Asap"/>
                  <a:sym typeface="Asap"/>
                </a:rPr>
                <a:t>ĐỀ XUẤT </a:t>
              </a:r>
            </a:p>
          </p:txBody>
        </p:sp>
        <p:sp>
          <p:nvSpPr>
            <p:cNvPr id="4" name="TextBox 4"/>
            <p:cNvSpPr txBox="1"/>
            <p:nvPr/>
          </p:nvSpPr>
          <p:spPr>
            <a:xfrm>
              <a:off x="0" y="1740133"/>
              <a:ext cx="12996002" cy="647699"/>
            </a:xfrm>
            <a:prstGeom prst="rect">
              <a:avLst/>
            </a:prstGeom>
          </p:spPr>
          <p:txBody>
            <a:bodyPr lIns="0" tIns="0" rIns="0" bIns="0" rtlCol="0" anchor="t">
              <a:spAutoFit/>
            </a:bodyPr>
            <a:lstStyle/>
            <a:p>
              <a:pPr marL="0" lvl="0" indent="0" algn="l">
                <a:lnSpc>
                  <a:spcPts val="3900"/>
                </a:lnSpc>
                <a:spcBef>
                  <a:spcPct val="0"/>
                </a:spcBef>
              </a:pPr>
              <a:r>
                <a:rPr lang="en-US" sz="3000" b="1" spc="-60">
                  <a:solidFill>
                    <a:srgbClr val="000000"/>
                  </a:solidFill>
                  <a:latin typeface="Asap Medium"/>
                  <a:ea typeface="Asap Medium"/>
                  <a:cs typeface="Asap Medium"/>
                  <a:sym typeface="Asap Medium"/>
                </a:rPr>
                <a:t>Xu hướng từ khóa giảm:</a:t>
              </a:r>
            </a:p>
          </p:txBody>
        </p:sp>
      </p:grpSp>
      <p:sp>
        <p:nvSpPr>
          <p:cNvPr id="5" name="TextBox 5"/>
          <p:cNvSpPr txBox="1"/>
          <p:nvPr/>
        </p:nvSpPr>
        <p:spPr>
          <a:xfrm>
            <a:off x="1028700" y="3265570"/>
            <a:ext cx="13051526" cy="2335977"/>
          </a:xfrm>
          <a:prstGeom prst="rect">
            <a:avLst/>
          </a:prstGeom>
        </p:spPr>
        <p:txBody>
          <a:bodyPr lIns="0" tIns="0" rIns="0" bIns="0" rtlCol="0" anchor="t">
            <a:spAutoFit/>
          </a:bodyPr>
          <a:lstStyle/>
          <a:p>
            <a:pPr marL="614207" lvl="1" indent="-307104" algn="l">
              <a:lnSpc>
                <a:spcPts val="3698"/>
              </a:lnSpc>
              <a:buFont typeface="Arial"/>
              <a:buChar char="•"/>
            </a:pPr>
            <a:r>
              <a:rPr lang="en-US" sz="2844" b="1" spc="-56">
                <a:solidFill>
                  <a:srgbClr val="000000"/>
                </a:solidFill>
                <a:latin typeface="Asap Medium"/>
                <a:ea typeface="Asap Medium"/>
                <a:cs typeface="Asap Medium"/>
                <a:sym typeface="Asap Medium"/>
              </a:rPr>
              <a:t>Giảm quan tâm: từ khóa như Tiếp thị hiệu suất, Trả tiền cho mỗi lần nhấp, Chi phí mỗi lần nhấp.</a:t>
            </a:r>
          </a:p>
          <a:p>
            <a:pPr marL="614207" lvl="1" indent="-307104" algn="l">
              <a:lnSpc>
                <a:spcPts val="3698"/>
              </a:lnSpc>
              <a:buFont typeface="Arial"/>
              <a:buChar char="•"/>
            </a:pPr>
            <a:r>
              <a:rPr lang="en-US" sz="2844" b="1" spc="-56">
                <a:solidFill>
                  <a:srgbClr val="000000"/>
                </a:solidFill>
                <a:latin typeface="Asap Medium"/>
                <a:ea typeface="Asap Medium"/>
                <a:cs typeface="Asap Medium"/>
                <a:sym typeface="Asap Medium"/>
              </a:rPr>
              <a:t>Khuyến nghị: Nên mở rộng sang các chiến lược đa dạng, kết hợp nhiều chỉ số để tăng hiệu quả.</a:t>
            </a:r>
          </a:p>
          <a:p>
            <a:pPr algn="l">
              <a:lnSpc>
                <a:spcPts val="3698"/>
              </a:lnSpc>
            </a:pPr>
            <a:endParaRPr lang="en-US" sz="2844" b="1" spc="-56">
              <a:solidFill>
                <a:srgbClr val="000000"/>
              </a:solidFill>
              <a:latin typeface="Asap Medium"/>
              <a:ea typeface="Asap Medium"/>
              <a:cs typeface="Asap Medium"/>
              <a:sym typeface="Asap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1781" y="1028700"/>
            <a:ext cx="13508754" cy="1715774"/>
            <a:chOff x="0" y="0"/>
            <a:chExt cx="18011672" cy="2287698"/>
          </a:xfrm>
        </p:grpSpPr>
        <p:sp>
          <p:nvSpPr>
            <p:cNvPr id="3" name="TextBox 3"/>
            <p:cNvSpPr txBox="1"/>
            <p:nvPr/>
          </p:nvSpPr>
          <p:spPr>
            <a:xfrm>
              <a:off x="0" y="76200"/>
              <a:ext cx="18011672" cy="1489711"/>
            </a:xfrm>
            <a:prstGeom prst="rect">
              <a:avLst/>
            </a:prstGeom>
          </p:spPr>
          <p:txBody>
            <a:bodyPr lIns="0" tIns="0" rIns="0" bIns="0" rtlCol="0" anchor="t">
              <a:spAutoFit/>
            </a:bodyPr>
            <a:lstStyle/>
            <a:p>
              <a:pPr marL="0" lvl="0" indent="0" algn="l">
                <a:lnSpc>
                  <a:spcPts val="8497"/>
                </a:lnSpc>
                <a:spcBef>
                  <a:spcPct val="0"/>
                </a:spcBef>
              </a:pPr>
              <a:r>
                <a:rPr lang="en-US" sz="7725">
                  <a:solidFill>
                    <a:srgbClr val="1836B2"/>
                  </a:solidFill>
                  <a:latin typeface="Asap"/>
                  <a:ea typeface="Asap"/>
                  <a:cs typeface="Asap"/>
                  <a:sym typeface="Asap"/>
                </a:rPr>
                <a:t>BẢN CHI TIẾT CHIẾN LƯỢC </a:t>
              </a:r>
            </a:p>
          </p:txBody>
        </p:sp>
        <p:sp>
          <p:nvSpPr>
            <p:cNvPr id="4" name="TextBox 4"/>
            <p:cNvSpPr txBox="1"/>
            <p:nvPr/>
          </p:nvSpPr>
          <p:spPr>
            <a:xfrm>
              <a:off x="0" y="1698647"/>
              <a:ext cx="13728015" cy="600286"/>
            </a:xfrm>
            <a:prstGeom prst="rect">
              <a:avLst/>
            </a:prstGeom>
          </p:spPr>
          <p:txBody>
            <a:bodyPr lIns="0" tIns="0" rIns="0" bIns="0" rtlCol="0" anchor="t">
              <a:spAutoFit/>
            </a:bodyPr>
            <a:lstStyle/>
            <a:p>
              <a:pPr marL="0" lvl="0" indent="0" algn="l">
                <a:lnSpc>
                  <a:spcPts val="3640"/>
                </a:lnSpc>
                <a:spcBef>
                  <a:spcPct val="0"/>
                </a:spcBef>
              </a:pPr>
              <a:r>
                <a:rPr lang="en-US" sz="2800" b="1" spc="-56">
                  <a:solidFill>
                    <a:srgbClr val="000000"/>
                  </a:solidFill>
                  <a:latin typeface="Asap Medium"/>
                  <a:ea typeface="Asap Medium"/>
                  <a:cs typeface="Asap Medium"/>
                  <a:sym typeface="Asap Medium"/>
                </a:rPr>
                <a:t>Tối ưu hóa các chiến lược tiếp thị với nền tảng LLM của FluentFocus</a:t>
              </a:r>
            </a:p>
          </p:txBody>
        </p:sp>
      </p:grpSp>
      <p:sp>
        <p:nvSpPr>
          <p:cNvPr id="5" name="TextBox 5"/>
          <p:cNvSpPr txBox="1"/>
          <p:nvPr/>
        </p:nvSpPr>
        <p:spPr>
          <a:xfrm>
            <a:off x="491781" y="3075460"/>
            <a:ext cx="16433190" cy="6905037"/>
          </a:xfrm>
          <a:prstGeom prst="rect">
            <a:avLst/>
          </a:prstGeom>
        </p:spPr>
        <p:txBody>
          <a:bodyPr lIns="0" tIns="0" rIns="0" bIns="0" rtlCol="0" anchor="t">
            <a:spAutoFit/>
          </a:bodyPr>
          <a:lstStyle/>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FluentFocus giúp doanh nghiệp triển khai chiến dịch đúng thời điểm, từ khóa và kênh, đồng bộ với xu hướng thị trường.</a:t>
            </a:r>
          </a:p>
          <a:p>
            <a:pPr algn="l">
              <a:lnSpc>
                <a:spcPts val="2867"/>
              </a:lnSpc>
            </a:pPr>
            <a:r>
              <a:rPr lang="en-US" sz="2205" b="1" spc="-44">
                <a:solidFill>
                  <a:srgbClr val="000000"/>
                </a:solidFill>
                <a:latin typeface="Asap Medium"/>
                <a:ea typeface="Asap Medium"/>
                <a:cs typeface="Asap Medium"/>
                <a:sym typeface="Asap Medium"/>
              </a:rPr>
              <a:t>Thời điểm vàng:</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Tháng 1–2: Khởi động chiến lược mới → từ khóa "Tiếp thị", "SEO", "Xây dựng thương hiệu"</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Tháng 6: Tối ưu giữa năm → từ khóa "Tiếp thị kỹ thuật số", "Google Analytics"</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Tháng 11: Tập trung giữ chân và chốt sale → "Chiến lược tiếp thị", "ROI", "Giữ chân khách hàng"</a:t>
            </a:r>
          </a:p>
          <a:p>
            <a:pPr algn="l">
              <a:lnSpc>
                <a:spcPts val="2867"/>
              </a:lnSpc>
            </a:pPr>
            <a:r>
              <a:rPr lang="en-US" sz="2205" b="1" spc="-44">
                <a:solidFill>
                  <a:srgbClr val="000000"/>
                </a:solidFill>
                <a:latin typeface="Asap Medium"/>
                <a:ea typeface="Asap Medium"/>
                <a:cs typeface="Asap Medium"/>
                <a:sym typeface="Asap Medium"/>
              </a:rPr>
              <a:t>Kênh triển khai:</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Social Media: Facebook, Instagram, LinkedIn</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Email Marketing: Cá nhân hóa theo từ khóa</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Content Marketing: Bài blog, video, infographic</a:t>
            </a:r>
          </a:p>
          <a:p>
            <a:pPr algn="l">
              <a:lnSpc>
                <a:spcPts val="2867"/>
              </a:lnSpc>
            </a:pPr>
            <a:r>
              <a:rPr lang="en-US" sz="2205" b="1" spc="-44">
                <a:solidFill>
                  <a:srgbClr val="000000"/>
                </a:solidFill>
                <a:latin typeface="Asap Medium"/>
                <a:ea typeface="Asap Medium"/>
                <a:cs typeface="Asap Medium"/>
                <a:sym typeface="Asap Medium"/>
              </a:rPr>
              <a:t> Chủ đề sáng tạo theo tháng:</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T1–2: "Năm mới, Chiến lược mới!"</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T6: "Tối ưu giữa năm!"</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T11: "Chiến thắng cuối năm!"</a:t>
            </a:r>
          </a:p>
          <a:p>
            <a:pPr algn="l">
              <a:lnSpc>
                <a:spcPts val="2867"/>
              </a:lnSpc>
            </a:pPr>
            <a:r>
              <a:rPr lang="en-US" sz="2205" b="1" spc="-44">
                <a:solidFill>
                  <a:srgbClr val="000000"/>
                </a:solidFill>
                <a:latin typeface="Asap Medium"/>
                <a:ea typeface="Asap Medium"/>
                <a:cs typeface="Asap Medium"/>
                <a:sym typeface="Asap Medium"/>
              </a:rPr>
              <a:t> Lợi ích chính:</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Tăng tỷ lệ chuyển đổi</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Tăng hiển thị thương hiệu</a:t>
            </a:r>
          </a:p>
          <a:p>
            <a:pPr marL="476202" lvl="1" indent="-238101" algn="l">
              <a:lnSpc>
                <a:spcPts val="2867"/>
              </a:lnSpc>
              <a:buFont typeface="Arial"/>
              <a:buChar char="•"/>
            </a:pPr>
            <a:r>
              <a:rPr lang="en-US" sz="2205" b="1" spc="-44">
                <a:solidFill>
                  <a:srgbClr val="000000"/>
                </a:solidFill>
                <a:latin typeface="Asap Medium"/>
                <a:ea typeface="Asap Medium"/>
                <a:cs typeface="Asap Medium"/>
                <a:sym typeface="Asap Medium"/>
              </a:rPr>
              <a:t>Tăng giữ chân khách hàng</a:t>
            </a:r>
          </a:p>
          <a:p>
            <a:pPr algn="l">
              <a:lnSpc>
                <a:spcPts val="2867"/>
              </a:lnSpc>
            </a:pPr>
            <a:r>
              <a:rPr lang="en-US" sz="2205" b="1" spc="-44">
                <a:solidFill>
                  <a:srgbClr val="000000"/>
                </a:solidFill>
                <a:latin typeface="Asap Medium"/>
                <a:ea typeface="Asap Medium"/>
                <a:cs typeface="Asap Medium"/>
                <a:sym typeface="Asap Medium"/>
              </a:rPr>
              <a:t>Kết luận: FluentFocus giúp bạn đi trước xu hướng, tối ưu hóa từng chiến dịch tiếp thị dựa trên dữ liệu thực tế.</a:t>
            </a:r>
          </a:p>
          <a:p>
            <a:pPr algn="l">
              <a:lnSpc>
                <a:spcPts val="2867"/>
              </a:lnSpc>
            </a:pPr>
            <a:endParaRPr lang="en-US" sz="2205" b="1" spc="-44">
              <a:solidFill>
                <a:srgbClr val="000000"/>
              </a:solidFill>
              <a:latin typeface="Asap Medium"/>
              <a:ea typeface="Asap Medium"/>
              <a:cs typeface="Asap Medium"/>
              <a:sym typeface="Asap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9975" y="2548977"/>
            <a:ext cx="13716141" cy="986979"/>
            <a:chOff x="0" y="0"/>
            <a:chExt cx="18288188" cy="1315972"/>
          </a:xfrm>
        </p:grpSpPr>
        <p:grpSp>
          <p:nvGrpSpPr>
            <p:cNvPr id="3" name="Group 3"/>
            <p:cNvGrpSpPr/>
            <p:nvPr/>
          </p:nvGrpSpPr>
          <p:grpSpPr>
            <a:xfrm rot="-10800000">
              <a:off x="0" y="0"/>
              <a:ext cx="18288188" cy="1315972"/>
              <a:chOff x="0" y="0"/>
              <a:chExt cx="74656606" cy="5372100"/>
            </a:xfrm>
          </p:grpSpPr>
          <p:sp>
            <p:nvSpPr>
              <p:cNvPr id="4" name="Freeform 4"/>
              <p:cNvSpPr/>
              <p:nvPr/>
            </p:nvSpPr>
            <p:spPr>
              <a:xfrm>
                <a:off x="0" y="0"/>
                <a:ext cx="74656603" cy="5372100"/>
              </a:xfrm>
              <a:custGeom>
                <a:avLst/>
                <a:gdLst/>
                <a:ahLst/>
                <a:cxnLst/>
                <a:rect l="l" t="t" r="r" b="b"/>
                <a:pathLst>
                  <a:path w="74656603" h="5372100">
                    <a:moveTo>
                      <a:pt x="73105938" y="0"/>
                    </a:moveTo>
                    <a:lnTo>
                      <a:pt x="1550670" y="0"/>
                    </a:lnTo>
                    <a:lnTo>
                      <a:pt x="0" y="2686050"/>
                    </a:lnTo>
                    <a:lnTo>
                      <a:pt x="1550670" y="5372100"/>
                    </a:lnTo>
                    <a:lnTo>
                      <a:pt x="73105938" y="5372100"/>
                    </a:lnTo>
                    <a:lnTo>
                      <a:pt x="74656603" y="2686050"/>
                    </a:lnTo>
                    <a:lnTo>
                      <a:pt x="73105938" y="0"/>
                    </a:lnTo>
                    <a:close/>
                  </a:path>
                </a:pathLst>
              </a:custGeom>
              <a:solidFill>
                <a:srgbClr val="A066CB"/>
              </a:solidFill>
            </p:spPr>
          </p:sp>
        </p:grpSp>
        <p:sp>
          <p:nvSpPr>
            <p:cNvPr id="5" name="TextBox 5"/>
            <p:cNvSpPr txBox="1"/>
            <p:nvPr/>
          </p:nvSpPr>
          <p:spPr>
            <a:xfrm>
              <a:off x="2259832" y="426211"/>
              <a:ext cx="15350882" cy="454025"/>
            </a:xfrm>
            <a:prstGeom prst="rect">
              <a:avLst/>
            </a:prstGeom>
          </p:spPr>
          <p:txBody>
            <a:bodyPr lIns="0" tIns="0" rIns="0" bIns="0" rtlCol="0" anchor="t">
              <a:spAutoFit/>
            </a:bodyPr>
            <a:lstStyle/>
            <a:p>
              <a:pPr marL="0" lvl="0" indent="0" algn="l">
                <a:lnSpc>
                  <a:spcPts val="2670"/>
                </a:lnSpc>
                <a:spcBef>
                  <a:spcPct val="0"/>
                </a:spcBef>
              </a:pPr>
              <a:r>
                <a:rPr lang="en-US" sz="2225" b="1" spc="66">
                  <a:solidFill>
                    <a:srgbClr val="FFFFFF"/>
                  </a:solidFill>
                  <a:latin typeface="Asap Semi-Bold"/>
                  <a:ea typeface="Asap Semi-Bold"/>
                  <a:cs typeface="Asap Semi-Bold"/>
                  <a:sym typeface="Asap Semi-Bold"/>
                </a:rPr>
                <a:t>Facebook Ads: Tiếp cận rộng, chi phí thấp, nhưng tỷ lệ chuyển đổi thấp.</a:t>
              </a:r>
            </a:p>
          </p:txBody>
        </p:sp>
      </p:grpSp>
      <p:grpSp>
        <p:nvGrpSpPr>
          <p:cNvPr id="6" name="Group 6"/>
          <p:cNvGrpSpPr/>
          <p:nvPr/>
        </p:nvGrpSpPr>
        <p:grpSpPr>
          <a:xfrm>
            <a:off x="-409637" y="4156521"/>
            <a:ext cx="13255464" cy="986979"/>
            <a:chOff x="0" y="0"/>
            <a:chExt cx="17673953" cy="1315972"/>
          </a:xfrm>
        </p:grpSpPr>
        <p:grpSp>
          <p:nvGrpSpPr>
            <p:cNvPr id="7" name="Group 7"/>
            <p:cNvGrpSpPr/>
            <p:nvPr/>
          </p:nvGrpSpPr>
          <p:grpSpPr>
            <a:xfrm rot="-10800000">
              <a:off x="0" y="0"/>
              <a:ext cx="17673953" cy="1315972"/>
              <a:chOff x="0" y="0"/>
              <a:chExt cx="72149153" cy="5372100"/>
            </a:xfrm>
          </p:grpSpPr>
          <p:sp>
            <p:nvSpPr>
              <p:cNvPr id="8" name="Freeform 8"/>
              <p:cNvSpPr/>
              <p:nvPr/>
            </p:nvSpPr>
            <p:spPr>
              <a:xfrm>
                <a:off x="0" y="0"/>
                <a:ext cx="72149153" cy="5372100"/>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rgbClr val="A066CB"/>
              </a:solidFill>
            </p:spPr>
          </p:sp>
        </p:grpSp>
        <p:sp>
          <p:nvSpPr>
            <p:cNvPr id="9" name="TextBox 9"/>
            <p:cNvSpPr txBox="1"/>
            <p:nvPr/>
          </p:nvSpPr>
          <p:spPr>
            <a:xfrm>
              <a:off x="2183932" y="203961"/>
              <a:ext cx="14835300" cy="898525"/>
            </a:xfrm>
            <a:prstGeom prst="rect">
              <a:avLst/>
            </a:prstGeom>
          </p:spPr>
          <p:txBody>
            <a:bodyPr lIns="0" tIns="0" rIns="0" bIns="0" rtlCol="0" anchor="t">
              <a:spAutoFit/>
            </a:bodyPr>
            <a:lstStyle/>
            <a:p>
              <a:pPr marL="0" lvl="0" indent="0" algn="l">
                <a:lnSpc>
                  <a:spcPts val="2670"/>
                </a:lnSpc>
                <a:spcBef>
                  <a:spcPct val="0"/>
                </a:spcBef>
              </a:pPr>
              <a:r>
                <a:rPr lang="en-US" sz="2225" b="1" spc="66">
                  <a:solidFill>
                    <a:srgbClr val="FFFFFF"/>
                  </a:solidFill>
                  <a:latin typeface="Asap Semi-Bold"/>
                  <a:ea typeface="Asap Semi-Bold"/>
                  <a:cs typeface="Asap Semi-Bold"/>
                  <a:sym typeface="Asap Semi-Bold"/>
                </a:rPr>
                <a:t>Google Ads: Hiệu quả trong chuyển đổi và tìm kiếm có mục tiêu, nhưng chi phí cao hơn.</a:t>
              </a:r>
            </a:p>
          </p:txBody>
        </p:sp>
      </p:grpSp>
      <p:grpSp>
        <p:nvGrpSpPr>
          <p:cNvPr id="10" name="Group 10"/>
          <p:cNvGrpSpPr/>
          <p:nvPr/>
        </p:nvGrpSpPr>
        <p:grpSpPr>
          <a:xfrm>
            <a:off x="-409637" y="5762625"/>
            <a:ext cx="13255464" cy="986979"/>
            <a:chOff x="0" y="0"/>
            <a:chExt cx="17673953" cy="1315972"/>
          </a:xfrm>
        </p:grpSpPr>
        <p:grpSp>
          <p:nvGrpSpPr>
            <p:cNvPr id="11" name="Group 11"/>
            <p:cNvGrpSpPr/>
            <p:nvPr/>
          </p:nvGrpSpPr>
          <p:grpSpPr>
            <a:xfrm rot="-10800000">
              <a:off x="0" y="0"/>
              <a:ext cx="17673953" cy="1315972"/>
              <a:chOff x="0" y="0"/>
              <a:chExt cx="72149153" cy="5372100"/>
            </a:xfrm>
          </p:grpSpPr>
          <p:sp>
            <p:nvSpPr>
              <p:cNvPr id="12" name="Freeform 12"/>
              <p:cNvSpPr/>
              <p:nvPr/>
            </p:nvSpPr>
            <p:spPr>
              <a:xfrm>
                <a:off x="0" y="0"/>
                <a:ext cx="72149153" cy="5372100"/>
              </a:xfrm>
              <a:custGeom>
                <a:avLst/>
                <a:gdLst/>
                <a:ahLst/>
                <a:cxnLst/>
                <a:rect l="l" t="t" r="r" b="b"/>
                <a:pathLst>
                  <a:path w="72149153" h="5372100">
                    <a:moveTo>
                      <a:pt x="70598481" y="0"/>
                    </a:moveTo>
                    <a:lnTo>
                      <a:pt x="1550670" y="0"/>
                    </a:lnTo>
                    <a:lnTo>
                      <a:pt x="0" y="2686050"/>
                    </a:lnTo>
                    <a:lnTo>
                      <a:pt x="1550670" y="5372100"/>
                    </a:lnTo>
                    <a:lnTo>
                      <a:pt x="70598481" y="5372100"/>
                    </a:lnTo>
                    <a:lnTo>
                      <a:pt x="72149153" y="2686050"/>
                    </a:lnTo>
                    <a:lnTo>
                      <a:pt x="70598481" y="0"/>
                    </a:lnTo>
                    <a:close/>
                  </a:path>
                </a:pathLst>
              </a:custGeom>
              <a:solidFill>
                <a:srgbClr val="A066CB"/>
              </a:solidFill>
            </p:spPr>
          </p:sp>
        </p:grpSp>
        <p:sp>
          <p:nvSpPr>
            <p:cNvPr id="13" name="TextBox 13"/>
            <p:cNvSpPr txBox="1"/>
            <p:nvPr/>
          </p:nvSpPr>
          <p:spPr>
            <a:xfrm>
              <a:off x="2183932" y="203961"/>
              <a:ext cx="14835300" cy="898525"/>
            </a:xfrm>
            <a:prstGeom prst="rect">
              <a:avLst/>
            </a:prstGeom>
          </p:spPr>
          <p:txBody>
            <a:bodyPr lIns="0" tIns="0" rIns="0" bIns="0" rtlCol="0" anchor="t">
              <a:spAutoFit/>
            </a:bodyPr>
            <a:lstStyle/>
            <a:p>
              <a:pPr marL="0" lvl="0" indent="0" algn="l">
                <a:lnSpc>
                  <a:spcPts val="2675"/>
                </a:lnSpc>
                <a:spcBef>
                  <a:spcPct val="0"/>
                </a:spcBef>
              </a:pPr>
              <a:r>
                <a:rPr lang="en-US" sz="2229" b="1" spc="66">
                  <a:solidFill>
                    <a:srgbClr val="FFFFFF"/>
                  </a:solidFill>
                  <a:latin typeface="Asap Semi-Bold"/>
                  <a:ea typeface="Asap Semi-Bold"/>
                  <a:cs typeface="Asap Semi-Bold"/>
                  <a:sym typeface="Asap Semi-Bold"/>
                </a:rPr>
                <a:t>TikTok Ads: Tốt cho nhận diện thương hiệu, tương tác cao, nhưng khó chuyển đổi trực tiếp.</a:t>
              </a:r>
            </a:p>
          </p:txBody>
        </p:sp>
      </p:grpSp>
      <p:sp>
        <p:nvSpPr>
          <p:cNvPr id="14" name="TextBox 14"/>
          <p:cNvSpPr txBox="1"/>
          <p:nvPr/>
        </p:nvSpPr>
        <p:spPr>
          <a:xfrm>
            <a:off x="0" y="6585321"/>
            <a:ext cx="13811468" cy="2355773"/>
          </a:xfrm>
          <a:prstGeom prst="rect">
            <a:avLst/>
          </a:prstGeom>
        </p:spPr>
        <p:txBody>
          <a:bodyPr lIns="0" tIns="0" rIns="0" bIns="0" rtlCol="0" anchor="t">
            <a:spAutoFit/>
          </a:bodyPr>
          <a:lstStyle/>
          <a:p>
            <a:pPr algn="l">
              <a:lnSpc>
                <a:spcPts val="2710"/>
              </a:lnSpc>
            </a:pPr>
            <a:r>
              <a:rPr lang="en-US" sz="1936" spc="9">
                <a:solidFill>
                  <a:srgbClr val="000000"/>
                </a:solidFill>
                <a:latin typeface="Asap"/>
                <a:ea typeface="Asap"/>
                <a:cs typeface="Asap"/>
                <a:sym typeface="Asap"/>
              </a:rPr>
              <a:t>Đề xuất phân bổ ngân sách:</a:t>
            </a:r>
          </a:p>
          <a:p>
            <a:pPr marL="418042" lvl="1" indent="-209021" algn="l">
              <a:lnSpc>
                <a:spcPts val="2710"/>
              </a:lnSpc>
              <a:buFont typeface="Arial"/>
              <a:buChar char="•"/>
            </a:pPr>
            <a:r>
              <a:rPr lang="en-US" sz="1936" spc="9">
                <a:solidFill>
                  <a:srgbClr val="000000"/>
                </a:solidFill>
                <a:latin typeface="Asap"/>
                <a:ea typeface="Asap"/>
                <a:cs typeface="Asap"/>
                <a:sym typeface="Asap"/>
              </a:rPr>
              <a:t> Google Ads → Tập trung vào chiến dịch bán hàng, từ khóa có mục tiêu rõ.</a:t>
            </a:r>
          </a:p>
          <a:p>
            <a:pPr marL="418042" lvl="1" indent="-209021" algn="l">
              <a:lnSpc>
                <a:spcPts val="2710"/>
              </a:lnSpc>
              <a:buFont typeface="Arial"/>
              <a:buChar char="•"/>
            </a:pPr>
            <a:r>
              <a:rPr lang="en-US" sz="1936" spc="9">
                <a:solidFill>
                  <a:srgbClr val="000000"/>
                </a:solidFill>
                <a:latin typeface="Asap"/>
                <a:ea typeface="Asap"/>
                <a:cs typeface="Asap"/>
                <a:sym typeface="Asap"/>
              </a:rPr>
              <a:t>Facebook Ads → Duy trì nhận diện thương hiệu và remarketing.</a:t>
            </a:r>
          </a:p>
          <a:p>
            <a:pPr marL="418042" lvl="1" indent="-209021" algn="l">
              <a:lnSpc>
                <a:spcPts val="2710"/>
              </a:lnSpc>
              <a:buFont typeface="Arial"/>
              <a:buChar char="•"/>
            </a:pPr>
            <a:r>
              <a:rPr lang="en-US" sz="1936" spc="9">
                <a:solidFill>
                  <a:srgbClr val="000000"/>
                </a:solidFill>
                <a:latin typeface="Asap"/>
                <a:ea typeface="Asap"/>
                <a:cs typeface="Asap"/>
                <a:sym typeface="Asap"/>
              </a:rPr>
              <a:t>TikTok Ads → Tăng tương tác, phù hợp với nội dung video sáng tạo.</a:t>
            </a:r>
          </a:p>
          <a:p>
            <a:pPr algn="l">
              <a:lnSpc>
                <a:spcPts val="2710"/>
              </a:lnSpc>
            </a:pPr>
            <a:r>
              <a:rPr lang="en-US" sz="1936" spc="9">
                <a:solidFill>
                  <a:srgbClr val="000000"/>
                </a:solidFill>
                <a:latin typeface="Asap"/>
                <a:ea typeface="Asap"/>
                <a:cs typeface="Asap"/>
                <a:sym typeface="Asap"/>
              </a:rPr>
              <a:t>Kết luận : Cần phân bổ ngân sách theo mục tiêu cụ thể từng nền tảng, kết hợp quảng bá – chuyển đổi – giữ chân để tối ưu</a:t>
            </a:r>
          </a:p>
          <a:p>
            <a:pPr marL="0" lvl="0" indent="0" algn="l">
              <a:lnSpc>
                <a:spcPts val="2710"/>
              </a:lnSpc>
              <a:spcBef>
                <a:spcPct val="0"/>
              </a:spcBef>
            </a:pPr>
            <a:endParaRPr lang="en-US" sz="1936" spc="9">
              <a:solidFill>
                <a:srgbClr val="000000"/>
              </a:solidFill>
              <a:latin typeface="Asap"/>
              <a:ea typeface="Asap"/>
              <a:cs typeface="Asap"/>
              <a:sym typeface="Asap"/>
            </a:endParaRPr>
          </a:p>
          <a:p>
            <a:pPr marL="0" lvl="0" indent="0" algn="l">
              <a:lnSpc>
                <a:spcPts val="2710"/>
              </a:lnSpc>
              <a:spcBef>
                <a:spcPct val="0"/>
              </a:spcBef>
            </a:pPr>
            <a:endParaRPr lang="en-US" sz="1936" spc="9">
              <a:solidFill>
                <a:srgbClr val="000000"/>
              </a:solidFill>
              <a:latin typeface="Asap"/>
              <a:ea typeface="Asap"/>
              <a:cs typeface="Asap"/>
              <a:sym typeface="Asap"/>
            </a:endParaRPr>
          </a:p>
        </p:txBody>
      </p:sp>
      <p:sp>
        <p:nvSpPr>
          <p:cNvPr id="15" name="TextBox 15"/>
          <p:cNvSpPr txBox="1"/>
          <p:nvPr/>
        </p:nvSpPr>
        <p:spPr>
          <a:xfrm>
            <a:off x="1028700" y="1095375"/>
            <a:ext cx="11181309" cy="1076960"/>
          </a:xfrm>
          <a:prstGeom prst="rect">
            <a:avLst/>
          </a:prstGeom>
        </p:spPr>
        <p:txBody>
          <a:bodyPr lIns="0" tIns="0" rIns="0" bIns="0" rtlCol="0" anchor="t">
            <a:spAutoFit/>
          </a:bodyPr>
          <a:lstStyle/>
          <a:p>
            <a:pPr marL="0" lvl="0" indent="0" algn="l">
              <a:lnSpc>
                <a:spcPts val="8305"/>
              </a:lnSpc>
              <a:spcBef>
                <a:spcPct val="0"/>
              </a:spcBef>
            </a:pPr>
            <a:r>
              <a:rPr lang="en-US" sz="7550" b="1">
                <a:solidFill>
                  <a:srgbClr val="1836B2"/>
                </a:solidFill>
                <a:latin typeface="Asap Semi-Bold"/>
                <a:ea typeface="Asap Semi-Bold"/>
                <a:cs typeface="Asap Semi-Bold"/>
                <a:sym typeface="Asap Semi-Bold"/>
              </a:rPr>
              <a:t>Đánh giá chung </a:t>
            </a:r>
          </a:p>
        </p:txBody>
      </p:sp>
      <p:sp>
        <p:nvSpPr>
          <p:cNvPr id="16" name="AutoShape 16"/>
          <p:cNvSpPr/>
          <p:nvPr/>
        </p:nvSpPr>
        <p:spPr>
          <a:xfrm>
            <a:off x="-179299" y="9979101"/>
            <a:ext cx="18646597" cy="498399"/>
          </a:xfrm>
          <a:prstGeom prst="rect">
            <a:avLst/>
          </a:prstGeom>
          <a:solidFill>
            <a:srgbClr val="1836B2"/>
          </a:solid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sp>
        <p:nvSpPr>
          <p:cNvPr id="2" name="Freeform 2"/>
          <p:cNvSpPr/>
          <p:nvPr/>
        </p:nvSpPr>
        <p:spPr>
          <a:xfrm>
            <a:off x="12834808" y="-205809"/>
            <a:ext cx="6044632" cy="3451286"/>
          </a:xfrm>
          <a:custGeom>
            <a:avLst/>
            <a:gdLst/>
            <a:ahLst/>
            <a:cxnLst/>
            <a:rect l="l" t="t" r="r" b="b"/>
            <a:pathLst>
              <a:path w="6044632" h="3451286">
                <a:moveTo>
                  <a:pt x="0" y="0"/>
                </a:moveTo>
                <a:lnTo>
                  <a:pt x="6044632" y="0"/>
                </a:lnTo>
                <a:lnTo>
                  <a:pt x="6044632" y="3451287"/>
                </a:lnTo>
                <a:lnTo>
                  <a:pt x="0" y="3451287"/>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3" name="Freeform 3"/>
          <p:cNvSpPr/>
          <p:nvPr/>
        </p:nvSpPr>
        <p:spPr>
          <a:xfrm flipH="1">
            <a:off x="-590291" y="6724549"/>
            <a:ext cx="6630572" cy="3785839"/>
          </a:xfrm>
          <a:custGeom>
            <a:avLst/>
            <a:gdLst/>
            <a:ahLst/>
            <a:cxnLst/>
            <a:rect l="l" t="t" r="r" b="b"/>
            <a:pathLst>
              <a:path w="6630572" h="3785839">
                <a:moveTo>
                  <a:pt x="6630572" y="0"/>
                </a:moveTo>
                <a:lnTo>
                  <a:pt x="0" y="0"/>
                </a:lnTo>
                <a:lnTo>
                  <a:pt x="0" y="3785839"/>
                </a:lnTo>
                <a:lnTo>
                  <a:pt x="6630572" y="3785839"/>
                </a:lnTo>
                <a:lnTo>
                  <a:pt x="6630572"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nvGrpSpPr>
          <p:cNvPr id="4" name="Group 4"/>
          <p:cNvGrpSpPr/>
          <p:nvPr/>
        </p:nvGrpSpPr>
        <p:grpSpPr>
          <a:xfrm>
            <a:off x="4439274" y="4011494"/>
            <a:ext cx="9544512" cy="1947038"/>
            <a:chOff x="0" y="0"/>
            <a:chExt cx="12726016" cy="2596051"/>
          </a:xfrm>
        </p:grpSpPr>
        <p:sp>
          <p:nvSpPr>
            <p:cNvPr id="5" name="TextBox 5"/>
            <p:cNvSpPr txBox="1"/>
            <p:nvPr/>
          </p:nvSpPr>
          <p:spPr>
            <a:xfrm>
              <a:off x="0" y="73696"/>
              <a:ext cx="12726016" cy="1540722"/>
            </a:xfrm>
            <a:prstGeom prst="rect">
              <a:avLst/>
            </a:prstGeom>
          </p:spPr>
          <p:txBody>
            <a:bodyPr lIns="0" tIns="0" rIns="0" bIns="0" rtlCol="0" anchor="t">
              <a:spAutoFit/>
            </a:bodyPr>
            <a:lstStyle/>
            <a:p>
              <a:pPr marL="0" lvl="0" indent="0" algn="ctr">
                <a:lnSpc>
                  <a:spcPts val="8717"/>
                </a:lnSpc>
                <a:spcBef>
                  <a:spcPct val="0"/>
                </a:spcBef>
              </a:pPr>
              <a:r>
                <a:rPr lang="en-US" sz="7925" b="1" u="none">
                  <a:solidFill>
                    <a:srgbClr val="FFFFFF"/>
                  </a:solidFill>
                  <a:latin typeface="Asap Semi-Bold"/>
                  <a:ea typeface="Asap Semi-Bold"/>
                  <a:cs typeface="Asap Semi-Bold"/>
                  <a:sym typeface="Asap Semi-Bold"/>
                </a:rPr>
                <a:t>Xin cảm ơn!</a:t>
              </a:r>
            </a:p>
          </p:txBody>
        </p:sp>
        <p:sp>
          <p:nvSpPr>
            <p:cNvPr id="6" name="TextBox 6"/>
            <p:cNvSpPr txBox="1"/>
            <p:nvPr/>
          </p:nvSpPr>
          <p:spPr>
            <a:xfrm>
              <a:off x="0" y="2016905"/>
              <a:ext cx="12726016" cy="520064"/>
            </a:xfrm>
            <a:prstGeom prst="rect">
              <a:avLst/>
            </a:prstGeom>
          </p:spPr>
          <p:txBody>
            <a:bodyPr lIns="0" tIns="0" rIns="0" bIns="0" rtlCol="0" anchor="t">
              <a:spAutoFit/>
            </a:bodyPr>
            <a:lstStyle/>
            <a:p>
              <a:pPr marL="0" lvl="0" indent="0" algn="ctr">
                <a:lnSpc>
                  <a:spcPts val="3217"/>
                </a:lnSpc>
                <a:spcBef>
                  <a:spcPct val="0"/>
                </a:spcBef>
              </a:pPr>
              <a:r>
                <a:rPr lang="en-US" sz="2475" b="1" u="none" spc="-49">
                  <a:solidFill>
                    <a:srgbClr val="FFFFFF"/>
                  </a:solidFill>
                  <a:latin typeface="Asap Medium"/>
                  <a:ea typeface="Asap Medium"/>
                  <a:cs typeface="Asap Medium"/>
                  <a:sym typeface="Asap Medium"/>
                </a:rPr>
                <a:t>Đừng ngần ngại liên hệ tôi nếu bạn có bất kỳ câu hỏi nào.</a:t>
              </a:r>
            </a:p>
          </p:txBody>
        </p:sp>
      </p:grpSp>
      <p:grpSp>
        <p:nvGrpSpPr>
          <p:cNvPr id="7" name="Group 7"/>
          <p:cNvGrpSpPr/>
          <p:nvPr/>
        </p:nvGrpSpPr>
        <p:grpSpPr>
          <a:xfrm>
            <a:off x="10664828" y="7653581"/>
            <a:ext cx="7399784" cy="1165733"/>
            <a:chOff x="0" y="0"/>
            <a:chExt cx="9866379" cy="1554310"/>
          </a:xfrm>
        </p:grpSpPr>
        <p:sp>
          <p:nvSpPr>
            <p:cNvPr id="8" name="TextBox 8"/>
            <p:cNvSpPr txBox="1"/>
            <p:nvPr/>
          </p:nvSpPr>
          <p:spPr>
            <a:xfrm>
              <a:off x="136516" y="-47625"/>
              <a:ext cx="9729863" cy="774065"/>
            </a:xfrm>
            <a:prstGeom prst="rect">
              <a:avLst/>
            </a:prstGeom>
          </p:spPr>
          <p:txBody>
            <a:bodyPr lIns="0" tIns="0" rIns="0" bIns="0" rtlCol="0" anchor="t">
              <a:spAutoFit/>
            </a:bodyPr>
            <a:lstStyle/>
            <a:p>
              <a:pPr marL="0" lvl="0" indent="0" algn="ctr">
                <a:lnSpc>
                  <a:spcPts val="4680"/>
                </a:lnSpc>
                <a:spcBef>
                  <a:spcPct val="0"/>
                </a:spcBef>
              </a:pPr>
              <a:r>
                <a:rPr lang="en-US" sz="3600" b="1" spc="-72">
                  <a:solidFill>
                    <a:srgbClr val="FFFFFF"/>
                  </a:solidFill>
                  <a:latin typeface="Asap Bold"/>
                  <a:ea typeface="Asap Bold"/>
                  <a:cs typeface="Asap Bold"/>
                  <a:sym typeface="Asap Bold"/>
                </a:rPr>
                <a:t>2151150033@ut.edu.vn </a:t>
              </a:r>
            </a:p>
          </p:txBody>
        </p:sp>
        <p:sp>
          <p:nvSpPr>
            <p:cNvPr id="9" name="TextBox 9"/>
            <p:cNvSpPr txBox="1"/>
            <p:nvPr/>
          </p:nvSpPr>
          <p:spPr>
            <a:xfrm>
              <a:off x="0" y="975613"/>
              <a:ext cx="9729863" cy="578697"/>
            </a:xfrm>
            <a:prstGeom prst="rect">
              <a:avLst/>
            </a:prstGeom>
          </p:spPr>
          <p:txBody>
            <a:bodyPr lIns="0" tIns="0" rIns="0" bIns="0" rtlCol="0" anchor="t">
              <a:spAutoFit/>
            </a:bodyPr>
            <a:lstStyle/>
            <a:p>
              <a:pPr marL="0" lvl="0" indent="0" algn="ctr">
                <a:lnSpc>
                  <a:spcPts val="3639"/>
                </a:lnSpc>
                <a:spcBef>
                  <a:spcPct val="0"/>
                </a:spcBef>
              </a:pPr>
              <a:r>
                <a:rPr lang="en-US" sz="2599" spc="12">
                  <a:solidFill>
                    <a:srgbClr val="FFFFFF"/>
                  </a:solidFill>
                  <a:latin typeface="Asap"/>
                  <a:ea typeface="Asap"/>
                  <a:cs typeface="Asap"/>
                  <a:sym typeface="Asap"/>
                </a:rPr>
                <a:t>Nguyễn Thành Đạt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9299" y="9979101"/>
            <a:ext cx="18646597" cy="498399"/>
          </a:xfrm>
          <a:prstGeom prst="rect">
            <a:avLst/>
          </a:prstGeom>
          <a:solidFill>
            <a:srgbClr val="1836B2"/>
          </a:solidFill>
        </p:spPr>
      </p:sp>
      <p:sp>
        <p:nvSpPr>
          <p:cNvPr id="3" name="AutoShape 3"/>
          <p:cNvSpPr/>
          <p:nvPr/>
        </p:nvSpPr>
        <p:spPr>
          <a:xfrm>
            <a:off x="9307106" y="1957708"/>
            <a:ext cx="8466544" cy="6353829"/>
          </a:xfrm>
          <a:prstGeom prst="rect">
            <a:avLst/>
          </a:prstGeom>
          <a:solidFill>
            <a:srgbClr val="1836B2"/>
          </a:solidFill>
        </p:spPr>
      </p:sp>
      <p:sp>
        <p:nvSpPr>
          <p:cNvPr id="4" name="TextBox 4"/>
          <p:cNvSpPr txBox="1"/>
          <p:nvPr/>
        </p:nvSpPr>
        <p:spPr>
          <a:xfrm>
            <a:off x="9538263" y="2154615"/>
            <a:ext cx="8004230" cy="619125"/>
          </a:xfrm>
          <a:prstGeom prst="rect">
            <a:avLst/>
          </a:prstGeom>
        </p:spPr>
        <p:txBody>
          <a:bodyPr lIns="0" tIns="0" rIns="0" bIns="0" rtlCol="0" anchor="t">
            <a:spAutoFit/>
          </a:bodyPr>
          <a:lstStyle/>
          <a:p>
            <a:pPr marL="0" lvl="0" indent="0" algn="l">
              <a:lnSpc>
                <a:spcPts val="2400"/>
              </a:lnSpc>
            </a:pPr>
            <a:r>
              <a:rPr lang="en-US" sz="2000" spc="60">
                <a:solidFill>
                  <a:srgbClr val="FFFFFF"/>
                </a:solidFill>
                <a:latin typeface="Asap"/>
                <a:ea typeface="Asap"/>
                <a:cs typeface="Asap"/>
                <a:sym typeface="Asap"/>
              </a:rPr>
              <a:t>GIAI ĐOẠN 1: Hỏi là đi tìm ra và đặt những câu hỏi liên quan đến dự án</a:t>
            </a:r>
          </a:p>
        </p:txBody>
      </p:sp>
      <p:sp>
        <p:nvSpPr>
          <p:cNvPr id="5" name="TextBox 5"/>
          <p:cNvSpPr txBox="1"/>
          <p:nvPr/>
        </p:nvSpPr>
        <p:spPr>
          <a:xfrm>
            <a:off x="9538263" y="3108459"/>
            <a:ext cx="8004230" cy="784224"/>
          </a:xfrm>
          <a:prstGeom prst="rect">
            <a:avLst/>
          </a:prstGeom>
        </p:spPr>
        <p:txBody>
          <a:bodyPr lIns="0" tIns="0" rIns="0" bIns="0" rtlCol="0" anchor="t">
            <a:spAutoFit/>
          </a:bodyPr>
          <a:lstStyle/>
          <a:p>
            <a:pPr marL="0" lvl="0" indent="0" algn="l">
              <a:lnSpc>
                <a:spcPts val="3200"/>
              </a:lnSpc>
            </a:pPr>
            <a:r>
              <a:rPr lang="en-US" sz="2000" spc="60">
                <a:solidFill>
                  <a:srgbClr val="FFFFFF"/>
                </a:solidFill>
                <a:latin typeface="Asap"/>
                <a:ea typeface="Asap"/>
                <a:cs typeface="Asap"/>
                <a:sym typeface="Asap"/>
              </a:rPr>
              <a:t>GIAI ĐOẠN 2: Chuẩn bị là việc đi tạo dữ liệu thu thập dữ liệu trên các nền tảng liên quan.</a:t>
            </a:r>
          </a:p>
        </p:txBody>
      </p:sp>
      <p:sp>
        <p:nvSpPr>
          <p:cNvPr id="6" name="TextBox 6"/>
          <p:cNvSpPr txBox="1"/>
          <p:nvPr/>
        </p:nvSpPr>
        <p:spPr>
          <a:xfrm>
            <a:off x="9538263" y="4058483"/>
            <a:ext cx="8004230" cy="784224"/>
          </a:xfrm>
          <a:prstGeom prst="rect">
            <a:avLst/>
          </a:prstGeom>
        </p:spPr>
        <p:txBody>
          <a:bodyPr lIns="0" tIns="0" rIns="0" bIns="0" rtlCol="0" anchor="t">
            <a:spAutoFit/>
          </a:bodyPr>
          <a:lstStyle/>
          <a:p>
            <a:pPr marL="0" lvl="0" indent="0" algn="l">
              <a:lnSpc>
                <a:spcPts val="3200"/>
              </a:lnSpc>
            </a:pPr>
            <a:r>
              <a:rPr lang="en-US" sz="2000" spc="60">
                <a:solidFill>
                  <a:srgbClr val="FFFFFF"/>
                </a:solidFill>
                <a:latin typeface="Asap"/>
                <a:ea typeface="Asap"/>
                <a:cs typeface="Asap"/>
                <a:sym typeface="Asap"/>
              </a:rPr>
              <a:t>GIAI ĐOẠN 3: Quy Trình là việc bắt đầu làm sạch dữ liệu , xóa các dữ liệu thừa và khám  phá dữ liệu.</a:t>
            </a:r>
          </a:p>
        </p:txBody>
      </p:sp>
      <p:sp>
        <p:nvSpPr>
          <p:cNvPr id="7" name="TextBox 7"/>
          <p:cNvSpPr txBox="1"/>
          <p:nvPr/>
        </p:nvSpPr>
        <p:spPr>
          <a:xfrm>
            <a:off x="9538263" y="5048898"/>
            <a:ext cx="8004230" cy="784224"/>
          </a:xfrm>
          <a:prstGeom prst="rect">
            <a:avLst/>
          </a:prstGeom>
        </p:spPr>
        <p:txBody>
          <a:bodyPr lIns="0" tIns="0" rIns="0" bIns="0" rtlCol="0" anchor="t">
            <a:spAutoFit/>
          </a:bodyPr>
          <a:lstStyle/>
          <a:p>
            <a:pPr marL="0" lvl="0" indent="0" algn="l">
              <a:lnSpc>
                <a:spcPts val="3200"/>
              </a:lnSpc>
            </a:pPr>
            <a:r>
              <a:rPr lang="en-US" sz="2000" spc="60">
                <a:solidFill>
                  <a:srgbClr val="FFFFFF"/>
                </a:solidFill>
                <a:latin typeface="Asap"/>
                <a:ea typeface="Asap"/>
                <a:cs typeface="Asap"/>
                <a:sym typeface="Asap"/>
              </a:rPr>
              <a:t>GIAI ĐOẠN 4: Phân Tích là việc chúng phân tích và trực quan hóa theo những câu hỏi được đặt ra</a:t>
            </a:r>
          </a:p>
        </p:txBody>
      </p:sp>
      <p:sp>
        <p:nvSpPr>
          <p:cNvPr id="8" name="TextBox 8"/>
          <p:cNvSpPr txBox="1"/>
          <p:nvPr/>
        </p:nvSpPr>
        <p:spPr>
          <a:xfrm>
            <a:off x="9538263" y="6034603"/>
            <a:ext cx="8004230" cy="784224"/>
          </a:xfrm>
          <a:prstGeom prst="rect">
            <a:avLst/>
          </a:prstGeom>
        </p:spPr>
        <p:txBody>
          <a:bodyPr lIns="0" tIns="0" rIns="0" bIns="0" rtlCol="0" anchor="t">
            <a:spAutoFit/>
          </a:bodyPr>
          <a:lstStyle/>
          <a:p>
            <a:pPr marL="0" lvl="0" indent="0" algn="l">
              <a:lnSpc>
                <a:spcPts val="3200"/>
              </a:lnSpc>
            </a:pPr>
            <a:r>
              <a:rPr lang="en-US" sz="2000" spc="60">
                <a:solidFill>
                  <a:srgbClr val="FFFFFF"/>
                </a:solidFill>
                <a:latin typeface="Asap"/>
                <a:ea typeface="Asap"/>
                <a:cs typeface="Asap"/>
                <a:sym typeface="Asap"/>
              </a:rPr>
              <a:t>GIAI ĐOẠN 5: Chia sẽ là việc chúng ta phải chia sẽ với người dùng một cách rõ ràng , dễ hiểu nhất.</a:t>
            </a:r>
          </a:p>
        </p:txBody>
      </p:sp>
      <p:sp>
        <p:nvSpPr>
          <p:cNvPr id="9" name="AutoShape 9"/>
          <p:cNvSpPr/>
          <p:nvPr/>
        </p:nvSpPr>
        <p:spPr>
          <a:xfrm>
            <a:off x="9538263" y="3890340"/>
            <a:ext cx="8004230" cy="0"/>
          </a:xfrm>
          <a:prstGeom prst="line">
            <a:avLst/>
          </a:prstGeom>
          <a:ln w="9525" cap="rnd">
            <a:solidFill>
              <a:srgbClr val="FFFFFF">
                <a:alpha val="34902"/>
              </a:srgbClr>
            </a:solidFill>
            <a:prstDash val="solid"/>
            <a:headEnd type="none" w="sm" len="sm"/>
            <a:tailEnd type="none" w="sm" len="sm"/>
          </a:ln>
        </p:spPr>
      </p:sp>
      <p:sp>
        <p:nvSpPr>
          <p:cNvPr id="10" name="AutoShape 10"/>
          <p:cNvSpPr/>
          <p:nvPr/>
        </p:nvSpPr>
        <p:spPr>
          <a:xfrm>
            <a:off x="9538263" y="4876045"/>
            <a:ext cx="8004230" cy="0"/>
          </a:xfrm>
          <a:prstGeom prst="line">
            <a:avLst/>
          </a:prstGeom>
          <a:ln w="9525" cap="rnd">
            <a:solidFill>
              <a:srgbClr val="FFFFFF">
                <a:alpha val="34902"/>
              </a:srgbClr>
            </a:solidFill>
            <a:prstDash val="solid"/>
            <a:headEnd type="none" w="sm" len="sm"/>
            <a:tailEnd type="none" w="sm" len="sm"/>
          </a:ln>
        </p:spPr>
      </p:sp>
      <p:sp>
        <p:nvSpPr>
          <p:cNvPr id="11" name="AutoShape 11"/>
          <p:cNvSpPr/>
          <p:nvPr/>
        </p:nvSpPr>
        <p:spPr>
          <a:xfrm>
            <a:off x="9538263" y="5861750"/>
            <a:ext cx="8004230" cy="0"/>
          </a:xfrm>
          <a:prstGeom prst="line">
            <a:avLst/>
          </a:prstGeom>
          <a:ln w="9525" cap="rnd">
            <a:solidFill>
              <a:srgbClr val="FFFFFF">
                <a:alpha val="34902"/>
              </a:srgbClr>
            </a:solidFill>
            <a:prstDash val="solid"/>
            <a:headEnd type="none" w="sm" len="sm"/>
            <a:tailEnd type="none" w="sm" len="sm"/>
          </a:ln>
        </p:spPr>
      </p:sp>
      <p:sp>
        <p:nvSpPr>
          <p:cNvPr id="12" name="AutoShape 12"/>
          <p:cNvSpPr/>
          <p:nvPr/>
        </p:nvSpPr>
        <p:spPr>
          <a:xfrm>
            <a:off x="9538263" y="6847455"/>
            <a:ext cx="8004230" cy="0"/>
          </a:xfrm>
          <a:prstGeom prst="line">
            <a:avLst/>
          </a:prstGeom>
          <a:ln w="9525" cap="rnd">
            <a:solidFill>
              <a:srgbClr val="FFFFFF">
                <a:alpha val="34902"/>
              </a:srgbClr>
            </a:solidFill>
            <a:prstDash val="solid"/>
            <a:headEnd type="none" w="sm" len="sm"/>
            <a:tailEnd type="none" w="sm" len="sm"/>
          </a:ln>
        </p:spPr>
      </p:sp>
      <p:sp>
        <p:nvSpPr>
          <p:cNvPr id="13" name="AutoShape 13"/>
          <p:cNvSpPr/>
          <p:nvPr/>
        </p:nvSpPr>
        <p:spPr>
          <a:xfrm>
            <a:off x="9538263" y="7833161"/>
            <a:ext cx="8004230" cy="0"/>
          </a:xfrm>
          <a:prstGeom prst="line">
            <a:avLst/>
          </a:prstGeom>
          <a:ln w="9525" cap="rnd">
            <a:solidFill>
              <a:srgbClr val="FFFFFF">
                <a:alpha val="34902"/>
              </a:srgbClr>
            </a:solidFill>
            <a:prstDash val="solid"/>
            <a:headEnd type="none" w="sm" len="sm"/>
            <a:tailEnd type="none" w="sm" len="sm"/>
          </a:ln>
        </p:spPr>
      </p:sp>
      <p:sp>
        <p:nvSpPr>
          <p:cNvPr id="14" name="TextBox 14"/>
          <p:cNvSpPr txBox="1"/>
          <p:nvPr/>
        </p:nvSpPr>
        <p:spPr>
          <a:xfrm>
            <a:off x="9538263" y="7122669"/>
            <a:ext cx="8004230" cy="784224"/>
          </a:xfrm>
          <a:prstGeom prst="rect">
            <a:avLst/>
          </a:prstGeom>
        </p:spPr>
        <p:txBody>
          <a:bodyPr lIns="0" tIns="0" rIns="0" bIns="0" rtlCol="0" anchor="t">
            <a:spAutoFit/>
          </a:bodyPr>
          <a:lstStyle/>
          <a:p>
            <a:pPr marL="0" lvl="0" indent="0" algn="l">
              <a:lnSpc>
                <a:spcPts val="3200"/>
              </a:lnSpc>
            </a:pPr>
            <a:r>
              <a:rPr lang="en-US" sz="2000" spc="60">
                <a:solidFill>
                  <a:srgbClr val="FFFFFF"/>
                </a:solidFill>
                <a:latin typeface="Asap"/>
                <a:ea typeface="Asap"/>
                <a:cs typeface="Asap"/>
                <a:sym typeface="Asap"/>
              </a:rPr>
              <a:t>GIAI ĐOẠN 6: Hành động sau khi làm tất cả giai đoạn trên hãy chạy thử nghiệm cho ra kết quả ntn để có phương án điều chỉnh phù hợp</a:t>
            </a:r>
          </a:p>
        </p:txBody>
      </p:sp>
      <p:sp>
        <p:nvSpPr>
          <p:cNvPr id="15" name="TextBox 15"/>
          <p:cNvSpPr txBox="1"/>
          <p:nvPr/>
        </p:nvSpPr>
        <p:spPr>
          <a:xfrm>
            <a:off x="2728281" y="3490913"/>
            <a:ext cx="5089900" cy="3295650"/>
          </a:xfrm>
          <a:prstGeom prst="rect">
            <a:avLst/>
          </a:prstGeom>
        </p:spPr>
        <p:txBody>
          <a:bodyPr lIns="0" tIns="0" rIns="0" bIns="0" rtlCol="0" anchor="t">
            <a:spAutoFit/>
          </a:bodyPr>
          <a:lstStyle/>
          <a:p>
            <a:pPr marL="0" lvl="0" indent="0" algn="l">
              <a:lnSpc>
                <a:spcPts val="8640"/>
              </a:lnSpc>
            </a:pPr>
            <a:r>
              <a:rPr lang="en-US" sz="7200">
                <a:solidFill>
                  <a:srgbClr val="1836B2"/>
                </a:solidFill>
                <a:latin typeface="Asap"/>
                <a:ea typeface="Asap"/>
                <a:cs typeface="Asap"/>
                <a:sym typeface="Asap"/>
              </a:rPr>
              <a:t>Miêu tả chi tiết kế hoạch</a:t>
            </a:r>
          </a:p>
        </p:txBody>
      </p:sp>
      <p:sp>
        <p:nvSpPr>
          <p:cNvPr id="16" name="AutoShape 16"/>
          <p:cNvSpPr/>
          <p:nvPr/>
        </p:nvSpPr>
        <p:spPr>
          <a:xfrm>
            <a:off x="-181954" y="1019175"/>
            <a:ext cx="18651907" cy="0"/>
          </a:xfrm>
          <a:prstGeom prst="line">
            <a:avLst/>
          </a:prstGeom>
          <a:ln w="9525" cap="flat">
            <a:solidFill>
              <a:srgbClr val="414DCE"/>
            </a:solidFill>
            <a:prstDash val="solid"/>
            <a:headEnd type="none" w="sm" len="sm"/>
            <a:tailEnd type="none" w="sm" len="sm"/>
          </a:ln>
        </p:spPr>
      </p:sp>
      <p:sp>
        <p:nvSpPr>
          <p:cNvPr id="17" name="AutoShape 17"/>
          <p:cNvSpPr/>
          <p:nvPr/>
        </p:nvSpPr>
        <p:spPr>
          <a:xfrm>
            <a:off x="-181954" y="9248775"/>
            <a:ext cx="18651907" cy="0"/>
          </a:xfrm>
          <a:prstGeom prst="line">
            <a:avLst/>
          </a:prstGeom>
          <a:ln w="9525" cap="flat">
            <a:solidFill>
              <a:srgbClr val="414DCE"/>
            </a:solidFill>
            <a:prstDash val="solid"/>
            <a:headEnd type="none" w="sm" len="sm"/>
            <a:tailEnd type="none" w="sm" len="sm"/>
          </a:ln>
        </p:spPr>
      </p:sp>
      <p:sp>
        <p:nvSpPr>
          <p:cNvPr id="18" name="AutoShape 18"/>
          <p:cNvSpPr/>
          <p:nvPr/>
        </p:nvSpPr>
        <p:spPr>
          <a:xfrm rot="-5400000">
            <a:off x="-3602528" y="5519737"/>
            <a:ext cx="11049000" cy="0"/>
          </a:xfrm>
          <a:prstGeom prst="line">
            <a:avLst/>
          </a:prstGeom>
          <a:ln w="9525" cap="flat">
            <a:solidFill>
              <a:srgbClr val="414DCE"/>
            </a:solidFill>
            <a:prstDash val="solid"/>
            <a:headEnd type="none" w="sm" len="sm"/>
            <a:tailEnd type="none" w="sm" len="sm"/>
          </a:ln>
        </p:spPr>
      </p:sp>
      <p:sp>
        <p:nvSpPr>
          <p:cNvPr id="19" name="AutoShape 19"/>
          <p:cNvSpPr/>
          <p:nvPr/>
        </p:nvSpPr>
        <p:spPr>
          <a:xfrm rot="-5400000">
            <a:off x="3105123" y="5519737"/>
            <a:ext cx="11049000" cy="0"/>
          </a:xfrm>
          <a:prstGeom prst="line">
            <a:avLst/>
          </a:prstGeom>
          <a:ln w="9525" cap="flat">
            <a:solidFill>
              <a:srgbClr val="414DCE"/>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75859" y="3321105"/>
            <a:ext cx="907538" cy="618457"/>
            <a:chOff x="0" y="0"/>
            <a:chExt cx="1210051" cy="824609"/>
          </a:xfrm>
        </p:grpSpPr>
        <p:grpSp>
          <p:nvGrpSpPr>
            <p:cNvPr id="3" name="Group 3"/>
            <p:cNvGrpSpPr/>
            <p:nvPr/>
          </p:nvGrpSpPr>
          <p:grpSpPr>
            <a:xfrm rot="-10800000">
              <a:off x="0" y="0"/>
              <a:ext cx="1210051" cy="824609"/>
              <a:chOff x="0" y="0"/>
              <a:chExt cx="7883146" cy="5372100"/>
            </a:xfrm>
          </p:grpSpPr>
          <p:sp>
            <p:nvSpPr>
              <p:cNvPr id="4" name="Freeform 4"/>
              <p:cNvSpPr/>
              <p:nvPr/>
            </p:nvSpPr>
            <p:spPr>
              <a:xfrm>
                <a:off x="0" y="0"/>
                <a:ext cx="7883146" cy="5372100"/>
              </a:xfrm>
              <a:custGeom>
                <a:avLst/>
                <a:gdLst/>
                <a:ahLst/>
                <a:cxnLst/>
                <a:rect l="l" t="t" r="r" b="b"/>
                <a:pathLst>
                  <a:path w="7883146" h="5372100">
                    <a:moveTo>
                      <a:pt x="6332476" y="0"/>
                    </a:moveTo>
                    <a:lnTo>
                      <a:pt x="1550670" y="0"/>
                    </a:lnTo>
                    <a:lnTo>
                      <a:pt x="0" y="2686050"/>
                    </a:lnTo>
                    <a:lnTo>
                      <a:pt x="1550670" y="5372100"/>
                    </a:lnTo>
                    <a:lnTo>
                      <a:pt x="6332476" y="5372100"/>
                    </a:lnTo>
                    <a:lnTo>
                      <a:pt x="7883146" y="2686050"/>
                    </a:lnTo>
                    <a:lnTo>
                      <a:pt x="6332476" y="0"/>
                    </a:lnTo>
                    <a:close/>
                  </a:path>
                </a:pathLst>
              </a:custGeom>
              <a:solidFill>
                <a:srgbClr val="A066CB"/>
              </a:solidFill>
            </p:spPr>
          </p:sp>
        </p:grpSp>
        <p:sp>
          <p:nvSpPr>
            <p:cNvPr id="5" name="TextBox 5"/>
            <p:cNvSpPr txBox="1"/>
            <p:nvPr/>
          </p:nvSpPr>
          <p:spPr>
            <a:xfrm>
              <a:off x="266281" y="122424"/>
              <a:ext cx="677489" cy="522611"/>
            </a:xfrm>
            <a:prstGeom prst="rect">
              <a:avLst/>
            </a:prstGeom>
          </p:spPr>
          <p:txBody>
            <a:bodyPr lIns="0" tIns="0" rIns="0" bIns="0" rtlCol="0" anchor="t">
              <a:spAutoFit/>
            </a:bodyPr>
            <a:lstStyle/>
            <a:p>
              <a:pPr algn="ctr">
                <a:lnSpc>
                  <a:spcPts val="3240"/>
                </a:lnSpc>
                <a:spcBef>
                  <a:spcPct val="0"/>
                </a:spcBef>
              </a:pPr>
              <a:r>
                <a:rPr lang="en-US" sz="2314" b="1" spc="-46">
                  <a:solidFill>
                    <a:srgbClr val="FFFFFF"/>
                  </a:solidFill>
                  <a:latin typeface="Asap Medium"/>
                  <a:ea typeface="Asap Medium"/>
                  <a:cs typeface="Asap Medium"/>
                  <a:sym typeface="Asap Medium"/>
                </a:rPr>
                <a:t>01</a:t>
              </a:r>
            </a:p>
          </p:txBody>
        </p:sp>
      </p:grpSp>
      <p:grpSp>
        <p:nvGrpSpPr>
          <p:cNvPr id="6" name="Group 6"/>
          <p:cNvGrpSpPr/>
          <p:nvPr/>
        </p:nvGrpSpPr>
        <p:grpSpPr>
          <a:xfrm>
            <a:off x="6563546" y="3321105"/>
            <a:ext cx="907538" cy="618457"/>
            <a:chOff x="0" y="0"/>
            <a:chExt cx="1210051" cy="824609"/>
          </a:xfrm>
        </p:grpSpPr>
        <p:grpSp>
          <p:nvGrpSpPr>
            <p:cNvPr id="7" name="Group 7"/>
            <p:cNvGrpSpPr/>
            <p:nvPr/>
          </p:nvGrpSpPr>
          <p:grpSpPr>
            <a:xfrm rot="-10800000">
              <a:off x="0" y="0"/>
              <a:ext cx="1210051" cy="824609"/>
              <a:chOff x="0" y="0"/>
              <a:chExt cx="7883146" cy="5372100"/>
            </a:xfrm>
          </p:grpSpPr>
          <p:sp>
            <p:nvSpPr>
              <p:cNvPr id="8" name="Freeform 8"/>
              <p:cNvSpPr/>
              <p:nvPr/>
            </p:nvSpPr>
            <p:spPr>
              <a:xfrm>
                <a:off x="0" y="0"/>
                <a:ext cx="7883146" cy="5372100"/>
              </a:xfrm>
              <a:custGeom>
                <a:avLst/>
                <a:gdLst/>
                <a:ahLst/>
                <a:cxnLst/>
                <a:rect l="l" t="t" r="r" b="b"/>
                <a:pathLst>
                  <a:path w="7883146" h="5372100">
                    <a:moveTo>
                      <a:pt x="6332476" y="0"/>
                    </a:moveTo>
                    <a:lnTo>
                      <a:pt x="1550670" y="0"/>
                    </a:lnTo>
                    <a:lnTo>
                      <a:pt x="0" y="2686050"/>
                    </a:lnTo>
                    <a:lnTo>
                      <a:pt x="1550670" y="5372100"/>
                    </a:lnTo>
                    <a:lnTo>
                      <a:pt x="6332476" y="5372100"/>
                    </a:lnTo>
                    <a:lnTo>
                      <a:pt x="7883146" y="2686050"/>
                    </a:lnTo>
                    <a:lnTo>
                      <a:pt x="6332476" y="0"/>
                    </a:lnTo>
                    <a:close/>
                  </a:path>
                </a:pathLst>
              </a:custGeom>
              <a:solidFill>
                <a:srgbClr val="A066CB"/>
              </a:solidFill>
            </p:spPr>
          </p:sp>
        </p:grpSp>
        <p:sp>
          <p:nvSpPr>
            <p:cNvPr id="9" name="TextBox 9"/>
            <p:cNvSpPr txBox="1"/>
            <p:nvPr/>
          </p:nvSpPr>
          <p:spPr>
            <a:xfrm>
              <a:off x="266281" y="122424"/>
              <a:ext cx="677489" cy="522611"/>
            </a:xfrm>
            <a:prstGeom prst="rect">
              <a:avLst/>
            </a:prstGeom>
          </p:spPr>
          <p:txBody>
            <a:bodyPr lIns="0" tIns="0" rIns="0" bIns="0" rtlCol="0" anchor="t">
              <a:spAutoFit/>
            </a:bodyPr>
            <a:lstStyle/>
            <a:p>
              <a:pPr algn="ctr">
                <a:lnSpc>
                  <a:spcPts val="3240"/>
                </a:lnSpc>
                <a:spcBef>
                  <a:spcPct val="0"/>
                </a:spcBef>
              </a:pPr>
              <a:r>
                <a:rPr lang="en-US" sz="2314" b="1" spc="-46">
                  <a:solidFill>
                    <a:srgbClr val="FFFFFF"/>
                  </a:solidFill>
                  <a:latin typeface="Asap Medium"/>
                  <a:ea typeface="Asap Medium"/>
                  <a:cs typeface="Asap Medium"/>
                  <a:sym typeface="Asap Medium"/>
                </a:rPr>
                <a:t>02</a:t>
              </a:r>
            </a:p>
          </p:txBody>
        </p:sp>
      </p:grpSp>
      <p:grpSp>
        <p:nvGrpSpPr>
          <p:cNvPr id="10" name="Group 10"/>
          <p:cNvGrpSpPr/>
          <p:nvPr/>
        </p:nvGrpSpPr>
        <p:grpSpPr>
          <a:xfrm>
            <a:off x="10855748" y="3321105"/>
            <a:ext cx="907538" cy="618457"/>
            <a:chOff x="0" y="0"/>
            <a:chExt cx="1210051" cy="824609"/>
          </a:xfrm>
        </p:grpSpPr>
        <p:grpSp>
          <p:nvGrpSpPr>
            <p:cNvPr id="11" name="Group 11"/>
            <p:cNvGrpSpPr/>
            <p:nvPr/>
          </p:nvGrpSpPr>
          <p:grpSpPr>
            <a:xfrm rot="-10800000">
              <a:off x="0" y="0"/>
              <a:ext cx="1210051" cy="824609"/>
              <a:chOff x="0" y="0"/>
              <a:chExt cx="7883146" cy="5372100"/>
            </a:xfrm>
          </p:grpSpPr>
          <p:sp>
            <p:nvSpPr>
              <p:cNvPr id="12" name="Freeform 12"/>
              <p:cNvSpPr/>
              <p:nvPr/>
            </p:nvSpPr>
            <p:spPr>
              <a:xfrm>
                <a:off x="0" y="0"/>
                <a:ext cx="7883146" cy="5372100"/>
              </a:xfrm>
              <a:custGeom>
                <a:avLst/>
                <a:gdLst/>
                <a:ahLst/>
                <a:cxnLst/>
                <a:rect l="l" t="t" r="r" b="b"/>
                <a:pathLst>
                  <a:path w="7883146" h="5372100">
                    <a:moveTo>
                      <a:pt x="6332476" y="0"/>
                    </a:moveTo>
                    <a:lnTo>
                      <a:pt x="1550670" y="0"/>
                    </a:lnTo>
                    <a:lnTo>
                      <a:pt x="0" y="2686050"/>
                    </a:lnTo>
                    <a:lnTo>
                      <a:pt x="1550670" y="5372100"/>
                    </a:lnTo>
                    <a:lnTo>
                      <a:pt x="6332476" y="5372100"/>
                    </a:lnTo>
                    <a:lnTo>
                      <a:pt x="7883146" y="2686050"/>
                    </a:lnTo>
                    <a:lnTo>
                      <a:pt x="6332476" y="0"/>
                    </a:lnTo>
                    <a:close/>
                  </a:path>
                </a:pathLst>
              </a:custGeom>
              <a:solidFill>
                <a:srgbClr val="A066CB"/>
              </a:solidFill>
            </p:spPr>
          </p:sp>
        </p:grpSp>
        <p:sp>
          <p:nvSpPr>
            <p:cNvPr id="13" name="TextBox 13"/>
            <p:cNvSpPr txBox="1"/>
            <p:nvPr/>
          </p:nvSpPr>
          <p:spPr>
            <a:xfrm>
              <a:off x="266281" y="122424"/>
              <a:ext cx="677489" cy="522611"/>
            </a:xfrm>
            <a:prstGeom prst="rect">
              <a:avLst/>
            </a:prstGeom>
          </p:spPr>
          <p:txBody>
            <a:bodyPr lIns="0" tIns="0" rIns="0" bIns="0" rtlCol="0" anchor="t">
              <a:spAutoFit/>
            </a:bodyPr>
            <a:lstStyle/>
            <a:p>
              <a:pPr algn="ctr">
                <a:lnSpc>
                  <a:spcPts val="3240"/>
                </a:lnSpc>
                <a:spcBef>
                  <a:spcPct val="0"/>
                </a:spcBef>
              </a:pPr>
              <a:r>
                <a:rPr lang="en-US" sz="2314" b="1" spc="-46">
                  <a:solidFill>
                    <a:srgbClr val="FFFFFF"/>
                  </a:solidFill>
                  <a:latin typeface="Asap Medium"/>
                  <a:ea typeface="Asap Medium"/>
                  <a:cs typeface="Asap Medium"/>
                  <a:sym typeface="Asap Medium"/>
                </a:rPr>
                <a:t>03</a:t>
              </a:r>
            </a:p>
          </p:txBody>
        </p:sp>
      </p:grpSp>
      <p:grpSp>
        <p:nvGrpSpPr>
          <p:cNvPr id="14" name="Group 14"/>
          <p:cNvGrpSpPr/>
          <p:nvPr/>
        </p:nvGrpSpPr>
        <p:grpSpPr>
          <a:xfrm>
            <a:off x="15090801" y="3321105"/>
            <a:ext cx="907538" cy="618457"/>
            <a:chOff x="0" y="0"/>
            <a:chExt cx="1210051" cy="824609"/>
          </a:xfrm>
        </p:grpSpPr>
        <p:grpSp>
          <p:nvGrpSpPr>
            <p:cNvPr id="15" name="Group 15"/>
            <p:cNvGrpSpPr/>
            <p:nvPr/>
          </p:nvGrpSpPr>
          <p:grpSpPr>
            <a:xfrm rot="-10800000">
              <a:off x="0" y="0"/>
              <a:ext cx="1210051" cy="824609"/>
              <a:chOff x="0" y="0"/>
              <a:chExt cx="7883146" cy="5372100"/>
            </a:xfrm>
          </p:grpSpPr>
          <p:sp>
            <p:nvSpPr>
              <p:cNvPr id="16" name="Freeform 16"/>
              <p:cNvSpPr/>
              <p:nvPr/>
            </p:nvSpPr>
            <p:spPr>
              <a:xfrm>
                <a:off x="0" y="0"/>
                <a:ext cx="7883146" cy="5372100"/>
              </a:xfrm>
              <a:custGeom>
                <a:avLst/>
                <a:gdLst/>
                <a:ahLst/>
                <a:cxnLst/>
                <a:rect l="l" t="t" r="r" b="b"/>
                <a:pathLst>
                  <a:path w="7883146" h="5372100">
                    <a:moveTo>
                      <a:pt x="6332476" y="0"/>
                    </a:moveTo>
                    <a:lnTo>
                      <a:pt x="1550670" y="0"/>
                    </a:lnTo>
                    <a:lnTo>
                      <a:pt x="0" y="2686050"/>
                    </a:lnTo>
                    <a:lnTo>
                      <a:pt x="1550670" y="5372100"/>
                    </a:lnTo>
                    <a:lnTo>
                      <a:pt x="6332476" y="5372100"/>
                    </a:lnTo>
                    <a:lnTo>
                      <a:pt x="7883146" y="2686050"/>
                    </a:lnTo>
                    <a:lnTo>
                      <a:pt x="6332476" y="0"/>
                    </a:lnTo>
                    <a:close/>
                  </a:path>
                </a:pathLst>
              </a:custGeom>
              <a:solidFill>
                <a:srgbClr val="A066CB"/>
              </a:solidFill>
            </p:spPr>
          </p:sp>
        </p:grpSp>
        <p:sp>
          <p:nvSpPr>
            <p:cNvPr id="17" name="TextBox 17"/>
            <p:cNvSpPr txBox="1"/>
            <p:nvPr/>
          </p:nvSpPr>
          <p:spPr>
            <a:xfrm>
              <a:off x="266281" y="122424"/>
              <a:ext cx="677489" cy="522611"/>
            </a:xfrm>
            <a:prstGeom prst="rect">
              <a:avLst/>
            </a:prstGeom>
          </p:spPr>
          <p:txBody>
            <a:bodyPr lIns="0" tIns="0" rIns="0" bIns="0" rtlCol="0" anchor="t">
              <a:spAutoFit/>
            </a:bodyPr>
            <a:lstStyle/>
            <a:p>
              <a:pPr algn="ctr">
                <a:lnSpc>
                  <a:spcPts val="3240"/>
                </a:lnSpc>
                <a:spcBef>
                  <a:spcPct val="0"/>
                </a:spcBef>
              </a:pPr>
              <a:r>
                <a:rPr lang="en-US" sz="2314" b="1" spc="-46">
                  <a:solidFill>
                    <a:srgbClr val="FFFFFF"/>
                  </a:solidFill>
                  <a:latin typeface="Asap Medium"/>
                  <a:ea typeface="Asap Medium"/>
                  <a:cs typeface="Asap Medium"/>
                  <a:sym typeface="Asap Medium"/>
                </a:rPr>
                <a:t>04</a:t>
              </a:r>
            </a:p>
          </p:txBody>
        </p:sp>
      </p:grpSp>
      <p:sp>
        <p:nvSpPr>
          <p:cNvPr id="18" name="AutoShape 18"/>
          <p:cNvSpPr/>
          <p:nvPr/>
        </p:nvSpPr>
        <p:spPr>
          <a:xfrm>
            <a:off x="2729628" y="4382578"/>
            <a:ext cx="0" cy="915917"/>
          </a:xfrm>
          <a:prstGeom prst="line">
            <a:avLst/>
          </a:prstGeom>
          <a:ln w="57150" cap="rnd">
            <a:solidFill>
              <a:srgbClr val="86C7ED"/>
            </a:solidFill>
            <a:prstDash val="sysDot"/>
            <a:headEnd type="none" w="sm" len="sm"/>
            <a:tailEnd type="none" w="sm" len="sm"/>
          </a:ln>
        </p:spPr>
      </p:sp>
      <p:sp>
        <p:nvSpPr>
          <p:cNvPr id="19" name="AutoShape 19"/>
          <p:cNvSpPr/>
          <p:nvPr/>
        </p:nvSpPr>
        <p:spPr>
          <a:xfrm>
            <a:off x="7017315" y="4382578"/>
            <a:ext cx="0" cy="915917"/>
          </a:xfrm>
          <a:prstGeom prst="line">
            <a:avLst/>
          </a:prstGeom>
          <a:ln w="57150" cap="rnd">
            <a:solidFill>
              <a:srgbClr val="86C7ED"/>
            </a:solidFill>
            <a:prstDash val="sysDot"/>
            <a:headEnd type="none" w="sm" len="sm"/>
            <a:tailEnd type="none" w="sm" len="sm"/>
          </a:ln>
        </p:spPr>
      </p:sp>
      <p:sp>
        <p:nvSpPr>
          <p:cNvPr id="20" name="AutoShape 20"/>
          <p:cNvSpPr/>
          <p:nvPr/>
        </p:nvSpPr>
        <p:spPr>
          <a:xfrm>
            <a:off x="11309518" y="4685541"/>
            <a:ext cx="0" cy="915917"/>
          </a:xfrm>
          <a:prstGeom prst="line">
            <a:avLst/>
          </a:prstGeom>
          <a:ln w="57150" cap="rnd">
            <a:solidFill>
              <a:srgbClr val="86C7ED"/>
            </a:solidFill>
            <a:prstDash val="sysDot"/>
            <a:headEnd type="none" w="sm" len="sm"/>
            <a:tailEnd type="none" w="sm" len="sm"/>
          </a:ln>
        </p:spPr>
      </p:sp>
      <p:sp>
        <p:nvSpPr>
          <p:cNvPr id="21" name="AutoShape 21"/>
          <p:cNvSpPr/>
          <p:nvPr/>
        </p:nvSpPr>
        <p:spPr>
          <a:xfrm>
            <a:off x="15544571" y="4382578"/>
            <a:ext cx="0" cy="915917"/>
          </a:xfrm>
          <a:prstGeom prst="line">
            <a:avLst/>
          </a:prstGeom>
          <a:ln w="57150" cap="rnd">
            <a:solidFill>
              <a:srgbClr val="86C7ED"/>
            </a:solidFill>
            <a:prstDash val="sysDot"/>
            <a:headEnd type="none" w="sm" len="sm"/>
            <a:tailEnd type="none" w="sm" len="sm"/>
          </a:ln>
        </p:spPr>
      </p:sp>
      <p:sp>
        <p:nvSpPr>
          <p:cNvPr id="22" name="AutoShape 22"/>
          <p:cNvSpPr/>
          <p:nvPr/>
        </p:nvSpPr>
        <p:spPr>
          <a:xfrm>
            <a:off x="-179299" y="9979101"/>
            <a:ext cx="18646597" cy="498399"/>
          </a:xfrm>
          <a:prstGeom prst="rect">
            <a:avLst/>
          </a:prstGeom>
          <a:solidFill>
            <a:srgbClr val="1836B2"/>
          </a:solidFill>
        </p:spPr>
      </p:sp>
      <p:sp>
        <p:nvSpPr>
          <p:cNvPr id="23" name="TextBox 23"/>
          <p:cNvSpPr txBox="1"/>
          <p:nvPr/>
        </p:nvSpPr>
        <p:spPr>
          <a:xfrm>
            <a:off x="1303262" y="251553"/>
            <a:ext cx="15681476" cy="1138873"/>
          </a:xfrm>
          <a:prstGeom prst="rect">
            <a:avLst/>
          </a:prstGeom>
        </p:spPr>
        <p:txBody>
          <a:bodyPr lIns="0" tIns="0" rIns="0" bIns="0" rtlCol="0" anchor="t">
            <a:spAutoFit/>
          </a:bodyPr>
          <a:lstStyle/>
          <a:p>
            <a:pPr marL="0" lvl="0" indent="0" algn="ctr">
              <a:lnSpc>
                <a:spcPts val="8717"/>
              </a:lnSpc>
              <a:spcBef>
                <a:spcPct val="0"/>
              </a:spcBef>
            </a:pPr>
            <a:r>
              <a:rPr lang="en-US" sz="7925" b="1">
                <a:solidFill>
                  <a:srgbClr val="1836B2"/>
                </a:solidFill>
                <a:latin typeface="Asap Semi-Bold"/>
                <a:ea typeface="Asap Semi-Bold"/>
                <a:cs typeface="Asap Semi-Bold"/>
                <a:sym typeface="Asap Semi-Bold"/>
              </a:rPr>
              <a:t>CÁC CHỈ SỐ KPI QUAN TRỌNG </a:t>
            </a:r>
          </a:p>
        </p:txBody>
      </p:sp>
      <p:grpSp>
        <p:nvGrpSpPr>
          <p:cNvPr id="24" name="Group 24"/>
          <p:cNvGrpSpPr/>
          <p:nvPr/>
        </p:nvGrpSpPr>
        <p:grpSpPr>
          <a:xfrm>
            <a:off x="990840" y="5741511"/>
            <a:ext cx="3477576" cy="1756283"/>
            <a:chOff x="0" y="0"/>
            <a:chExt cx="4636768" cy="2341710"/>
          </a:xfrm>
        </p:grpSpPr>
        <p:sp>
          <p:nvSpPr>
            <p:cNvPr id="25" name="TextBox 25"/>
            <p:cNvSpPr txBox="1"/>
            <p:nvPr/>
          </p:nvSpPr>
          <p:spPr>
            <a:xfrm>
              <a:off x="64157" y="-47625"/>
              <a:ext cx="4572612" cy="1561465"/>
            </a:xfrm>
            <a:prstGeom prst="rect">
              <a:avLst/>
            </a:prstGeom>
          </p:spPr>
          <p:txBody>
            <a:bodyPr lIns="0" tIns="0" rIns="0" bIns="0" rtlCol="0" anchor="t">
              <a:spAutoFit/>
            </a:bodyPr>
            <a:lstStyle/>
            <a:p>
              <a:pPr marL="0" lvl="0" indent="0" algn="ctr">
                <a:lnSpc>
                  <a:spcPts val="4680"/>
                </a:lnSpc>
                <a:spcBef>
                  <a:spcPct val="0"/>
                </a:spcBef>
              </a:pPr>
              <a:r>
                <a:rPr lang="en-US" sz="3600" b="1" spc="-72">
                  <a:solidFill>
                    <a:srgbClr val="000000"/>
                  </a:solidFill>
                  <a:latin typeface="Asap Bold"/>
                  <a:ea typeface="Asap Bold"/>
                  <a:cs typeface="Asap Bold"/>
                  <a:sym typeface="Asap Bold"/>
                </a:rPr>
                <a:t>CTR (Click Through Rate)</a:t>
              </a:r>
            </a:p>
          </p:txBody>
        </p:sp>
        <p:sp>
          <p:nvSpPr>
            <p:cNvPr id="26" name="TextBox 26"/>
            <p:cNvSpPr txBox="1"/>
            <p:nvPr/>
          </p:nvSpPr>
          <p:spPr>
            <a:xfrm>
              <a:off x="0" y="1763013"/>
              <a:ext cx="4572612" cy="578697"/>
            </a:xfrm>
            <a:prstGeom prst="rect">
              <a:avLst/>
            </a:prstGeom>
          </p:spPr>
          <p:txBody>
            <a:bodyPr lIns="0" tIns="0" rIns="0" bIns="0" rtlCol="0" anchor="t">
              <a:spAutoFit/>
            </a:bodyPr>
            <a:lstStyle/>
            <a:p>
              <a:pPr marL="0" lvl="0" indent="0" algn="ctr">
                <a:lnSpc>
                  <a:spcPts val="3639"/>
                </a:lnSpc>
                <a:spcBef>
                  <a:spcPct val="0"/>
                </a:spcBef>
              </a:pPr>
              <a:r>
                <a:rPr lang="en-US" sz="2599" spc="12">
                  <a:solidFill>
                    <a:srgbClr val="000000"/>
                  </a:solidFill>
                  <a:latin typeface="Asap"/>
                  <a:ea typeface="Asap"/>
                  <a:cs typeface="Asap"/>
                  <a:sym typeface="Asap"/>
                </a:rPr>
                <a:t>Tỷ lệ nhấp chuột </a:t>
              </a:r>
            </a:p>
          </p:txBody>
        </p:sp>
      </p:grpSp>
      <p:grpSp>
        <p:nvGrpSpPr>
          <p:cNvPr id="27" name="Group 27"/>
          <p:cNvGrpSpPr/>
          <p:nvPr/>
        </p:nvGrpSpPr>
        <p:grpSpPr>
          <a:xfrm>
            <a:off x="5298554" y="5660445"/>
            <a:ext cx="3429459" cy="2234161"/>
            <a:chOff x="0" y="0"/>
            <a:chExt cx="4572612" cy="2978881"/>
          </a:xfrm>
        </p:grpSpPr>
        <p:sp>
          <p:nvSpPr>
            <p:cNvPr id="28" name="TextBox 28"/>
            <p:cNvSpPr txBox="1"/>
            <p:nvPr/>
          </p:nvSpPr>
          <p:spPr>
            <a:xfrm>
              <a:off x="0" y="-47625"/>
              <a:ext cx="4572612" cy="1561465"/>
            </a:xfrm>
            <a:prstGeom prst="rect">
              <a:avLst/>
            </a:prstGeom>
          </p:spPr>
          <p:txBody>
            <a:bodyPr lIns="0" tIns="0" rIns="0" bIns="0" rtlCol="0" anchor="t">
              <a:spAutoFit/>
            </a:bodyPr>
            <a:lstStyle/>
            <a:p>
              <a:pPr marL="0" lvl="0" indent="0" algn="ctr">
                <a:lnSpc>
                  <a:spcPts val="4680"/>
                </a:lnSpc>
                <a:spcBef>
                  <a:spcPct val="0"/>
                </a:spcBef>
              </a:pPr>
              <a:r>
                <a:rPr lang="en-US" sz="3600" b="1" spc="-72">
                  <a:solidFill>
                    <a:srgbClr val="000000"/>
                  </a:solidFill>
                  <a:latin typeface="Asap Bold"/>
                  <a:ea typeface="Asap Bold"/>
                  <a:cs typeface="Asap Bold"/>
                  <a:sym typeface="Asap Bold"/>
                </a:rPr>
                <a:t>CPC (Cost Per Click )</a:t>
              </a:r>
            </a:p>
          </p:txBody>
        </p:sp>
        <p:sp>
          <p:nvSpPr>
            <p:cNvPr id="29" name="TextBox 29"/>
            <p:cNvSpPr txBox="1"/>
            <p:nvPr/>
          </p:nvSpPr>
          <p:spPr>
            <a:xfrm>
              <a:off x="0" y="2431722"/>
              <a:ext cx="4572612" cy="547159"/>
            </a:xfrm>
            <a:prstGeom prst="rect">
              <a:avLst/>
            </a:prstGeom>
          </p:spPr>
          <p:txBody>
            <a:bodyPr lIns="0" tIns="0" rIns="0" bIns="0" rtlCol="0" anchor="t">
              <a:spAutoFit/>
            </a:bodyPr>
            <a:lstStyle/>
            <a:p>
              <a:pPr marL="0" lvl="0" indent="0" algn="ctr">
                <a:lnSpc>
                  <a:spcPts val="3499"/>
                </a:lnSpc>
                <a:spcBef>
                  <a:spcPct val="0"/>
                </a:spcBef>
              </a:pPr>
              <a:r>
                <a:rPr lang="en-US" sz="2499" spc="12">
                  <a:solidFill>
                    <a:srgbClr val="000000"/>
                  </a:solidFill>
                  <a:latin typeface="Asap"/>
                  <a:ea typeface="Asap"/>
                  <a:cs typeface="Asap"/>
                  <a:sym typeface="Asap"/>
                </a:rPr>
                <a:t>Chi phí mỗi nhấp chuột</a:t>
              </a:r>
            </a:p>
          </p:txBody>
        </p:sp>
      </p:grpSp>
      <p:grpSp>
        <p:nvGrpSpPr>
          <p:cNvPr id="30" name="Group 30"/>
          <p:cNvGrpSpPr/>
          <p:nvPr/>
        </p:nvGrpSpPr>
        <p:grpSpPr>
          <a:xfrm>
            <a:off x="9566213" y="5741511"/>
            <a:ext cx="3429459" cy="2231580"/>
            <a:chOff x="0" y="0"/>
            <a:chExt cx="4572612" cy="2975440"/>
          </a:xfrm>
        </p:grpSpPr>
        <p:sp>
          <p:nvSpPr>
            <p:cNvPr id="31" name="TextBox 31"/>
            <p:cNvSpPr txBox="1"/>
            <p:nvPr/>
          </p:nvSpPr>
          <p:spPr>
            <a:xfrm>
              <a:off x="0" y="-47625"/>
              <a:ext cx="4572612" cy="1561465"/>
            </a:xfrm>
            <a:prstGeom prst="rect">
              <a:avLst/>
            </a:prstGeom>
          </p:spPr>
          <p:txBody>
            <a:bodyPr lIns="0" tIns="0" rIns="0" bIns="0" rtlCol="0" anchor="t">
              <a:spAutoFit/>
            </a:bodyPr>
            <a:lstStyle/>
            <a:p>
              <a:pPr marL="0" lvl="0" indent="0" algn="ctr">
                <a:lnSpc>
                  <a:spcPts val="4680"/>
                </a:lnSpc>
                <a:spcBef>
                  <a:spcPct val="0"/>
                </a:spcBef>
              </a:pPr>
              <a:r>
                <a:rPr lang="en-US" sz="3600" b="1" spc="-72">
                  <a:solidFill>
                    <a:srgbClr val="000000"/>
                  </a:solidFill>
                  <a:latin typeface="Asap Bold"/>
                  <a:ea typeface="Asap Bold"/>
                  <a:cs typeface="Asap Bold"/>
                  <a:sym typeface="Asap Bold"/>
                </a:rPr>
                <a:t>CPM (Cost per mille)</a:t>
              </a:r>
            </a:p>
          </p:txBody>
        </p:sp>
        <p:sp>
          <p:nvSpPr>
            <p:cNvPr id="32" name="TextBox 32"/>
            <p:cNvSpPr txBox="1"/>
            <p:nvPr/>
          </p:nvSpPr>
          <p:spPr>
            <a:xfrm>
              <a:off x="0" y="1787143"/>
              <a:ext cx="4572612" cy="1188297"/>
            </a:xfrm>
            <a:prstGeom prst="rect">
              <a:avLst/>
            </a:prstGeom>
          </p:spPr>
          <p:txBody>
            <a:bodyPr lIns="0" tIns="0" rIns="0" bIns="0" rtlCol="0" anchor="t">
              <a:spAutoFit/>
            </a:bodyPr>
            <a:lstStyle/>
            <a:p>
              <a:pPr marL="0" lvl="0" indent="0" algn="ctr">
                <a:lnSpc>
                  <a:spcPts val="3639"/>
                </a:lnSpc>
                <a:spcBef>
                  <a:spcPct val="0"/>
                </a:spcBef>
              </a:pPr>
              <a:r>
                <a:rPr lang="en-US" sz="2599" spc="12">
                  <a:solidFill>
                    <a:srgbClr val="000000"/>
                  </a:solidFill>
                  <a:latin typeface="Asap"/>
                  <a:ea typeface="Asap"/>
                  <a:cs typeface="Asap"/>
                  <a:sym typeface="Asap"/>
                </a:rPr>
                <a:t>chi phí cho lần hiển thị (1000, 10000,...)</a:t>
              </a:r>
            </a:p>
          </p:txBody>
        </p:sp>
      </p:grpSp>
      <p:grpSp>
        <p:nvGrpSpPr>
          <p:cNvPr id="33" name="Group 33"/>
          <p:cNvGrpSpPr/>
          <p:nvPr/>
        </p:nvGrpSpPr>
        <p:grpSpPr>
          <a:xfrm>
            <a:off x="13829841" y="5741511"/>
            <a:ext cx="3429459" cy="2129315"/>
            <a:chOff x="0" y="0"/>
            <a:chExt cx="4572612" cy="2839086"/>
          </a:xfrm>
        </p:grpSpPr>
        <p:sp>
          <p:nvSpPr>
            <p:cNvPr id="34" name="TextBox 34"/>
            <p:cNvSpPr txBox="1"/>
            <p:nvPr/>
          </p:nvSpPr>
          <p:spPr>
            <a:xfrm>
              <a:off x="0" y="-47625"/>
              <a:ext cx="4572612" cy="1561465"/>
            </a:xfrm>
            <a:prstGeom prst="rect">
              <a:avLst/>
            </a:prstGeom>
          </p:spPr>
          <p:txBody>
            <a:bodyPr lIns="0" tIns="0" rIns="0" bIns="0" rtlCol="0" anchor="t">
              <a:spAutoFit/>
            </a:bodyPr>
            <a:lstStyle/>
            <a:p>
              <a:pPr marL="0" lvl="0" indent="0" algn="ctr">
                <a:lnSpc>
                  <a:spcPts val="4680"/>
                </a:lnSpc>
                <a:spcBef>
                  <a:spcPct val="0"/>
                </a:spcBef>
              </a:pPr>
              <a:r>
                <a:rPr lang="en-US" sz="3600" b="1" spc="-72">
                  <a:solidFill>
                    <a:srgbClr val="000000"/>
                  </a:solidFill>
                  <a:latin typeface="Asap Bold"/>
                  <a:ea typeface="Asap Bold"/>
                  <a:cs typeface="Asap Bold"/>
                  <a:sym typeface="Asap Bold"/>
                </a:rPr>
                <a:t>ROAS (Return on Ad Spend)</a:t>
              </a:r>
            </a:p>
          </p:txBody>
        </p:sp>
        <p:sp>
          <p:nvSpPr>
            <p:cNvPr id="35" name="TextBox 35"/>
            <p:cNvSpPr txBox="1"/>
            <p:nvPr/>
          </p:nvSpPr>
          <p:spPr>
            <a:xfrm>
              <a:off x="0" y="1707727"/>
              <a:ext cx="4572612" cy="1131359"/>
            </a:xfrm>
            <a:prstGeom prst="rect">
              <a:avLst/>
            </a:prstGeom>
          </p:spPr>
          <p:txBody>
            <a:bodyPr lIns="0" tIns="0" rIns="0" bIns="0" rtlCol="0" anchor="t">
              <a:spAutoFit/>
            </a:bodyPr>
            <a:lstStyle/>
            <a:p>
              <a:pPr marL="0" lvl="0" indent="0" algn="ctr">
                <a:lnSpc>
                  <a:spcPts val="3499"/>
                </a:lnSpc>
                <a:spcBef>
                  <a:spcPct val="0"/>
                </a:spcBef>
              </a:pPr>
              <a:r>
                <a:rPr lang="en-US" sz="2499" spc="12">
                  <a:solidFill>
                    <a:srgbClr val="000000"/>
                  </a:solidFill>
                  <a:latin typeface="Asap"/>
                  <a:ea typeface="Asap"/>
                  <a:cs typeface="Asap"/>
                  <a:sym typeface="Asap"/>
                </a:rPr>
                <a:t>Tỷ suất lợi nhuận từ quảng cáo</a:t>
              </a:r>
            </a:p>
          </p:txBody>
        </p:sp>
      </p:grpSp>
      <p:sp>
        <p:nvSpPr>
          <p:cNvPr id="36" name="TextBox 36"/>
          <p:cNvSpPr txBox="1"/>
          <p:nvPr/>
        </p:nvSpPr>
        <p:spPr>
          <a:xfrm>
            <a:off x="1303262" y="1798094"/>
            <a:ext cx="15681476" cy="835980"/>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Asap"/>
                <a:ea typeface="Asap"/>
                <a:cs typeface="Asap"/>
                <a:sym typeface="Asap"/>
              </a:rPr>
              <a:t>GỒM 6 CHỈ SỐ QUAN TRỌNG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22664" y="2837888"/>
            <a:ext cx="907538" cy="618457"/>
            <a:chOff x="0" y="0"/>
            <a:chExt cx="1210051" cy="824609"/>
          </a:xfrm>
        </p:grpSpPr>
        <p:grpSp>
          <p:nvGrpSpPr>
            <p:cNvPr id="3" name="Group 3"/>
            <p:cNvGrpSpPr/>
            <p:nvPr/>
          </p:nvGrpSpPr>
          <p:grpSpPr>
            <a:xfrm rot="-10800000">
              <a:off x="0" y="0"/>
              <a:ext cx="1210051" cy="824609"/>
              <a:chOff x="0" y="0"/>
              <a:chExt cx="7883146" cy="5372100"/>
            </a:xfrm>
          </p:grpSpPr>
          <p:sp>
            <p:nvSpPr>
              <p:cNvPr id="4" name="Freeform 4"/>
              <p:cNvSpPr/>
              <p:nvPr/>
            </p:nvSpPr>
            <p:spPr>
              <a:xfrm>
                <a:off x="0" y="0"/>
                <a:ext cx="7883146" cy="5372100"/>
              </a:xfrm>
              <a:custGeom>
                <a:avLst/>
                <a:gdLst/>
                <a:ahLst/>
                <a:cxnLst/>
                <a:rect l="l" t="t" r="r" b="b"/>
                <a:pathLst>
                  <a:path w="7883146" h="5372100">
                    <a:moveTo>
                      <a:pt x="6332476" y="0"/>
                    </a:moveTo>
                    <a:lnTo>
                      <a:pt x="1550670" y="0"/>
                    </a:lnTo>
                    <a:lnTo>
                      <a:pt x="0" y="2686050"/>
                    </a:lnTo>
                    <a:lnTo>
                      <a:pt x="1550670" y="5372100"/>
                    </a:lnTo>
                    <a:lnTo>
                      <a:pt x="6332476" y="5372100"/>
                    </a:lnTo>
                    <a:lnTo>
                      <a:pt x="7883146" y="2686050"/>
                    </a:lnTo>
                    <a:lnTo>
                      <a:pt x="6332476" y="0"/>
                    </a:lnTo>
                    <a:close/>
                  </a:path>
                </a:pathLst>
              </a:custGeom>
              <a:solidFill>
                <a:srgbClr val="A066CB"/>
              </a:solidFill>
            </p:spPr>
          </p:sp>
        </p:grpSp>
        <p:sp>
          <p:nvSpPr>
            <p:cNvPr id="5" name="TextBox 5"/>
            <p:cNvSpPr txBox="1"/>
            <p:nvPr/>
          </p:nvSpPr>
          <p:spPr>
            <a:xfrm>
              <a:off x="266281" y="122424"/>
              <a:ext cx="677489" cy="522611"/>
            </a:xfrm>
            <a:prstGeom prst="rect">
              <a:avLst/>
            </a:prstGeom>
          </p:spPr>
          <p:txBody>
            <a:bodyPr lIns="0" tIns="0" rIns="0" bIns="0" rtlCol="0" anchor="t">
              <a:spAutoFit/>
            </a:bodyPr>
            <a:lstStyle/>
            <a:p>
              <a:pPr algn="ctr">
                <a:lnSpc>
                  <a:spcPts val="3240"/>
                </a:lnSpc>
                <a:spcBef>
                  <a:spcPct val="0"/>
                </a:spcBef>
              </a:pPr>
              <a:r>
                <a:rPr lang="en-US" sz="2314" spc="-46">
                  <a:solidFill>
                    <a:srgbClr val="FFFFFF"/>
                  </a:solidFill>
                  <a:latin typeface="Asap"/>
                  <a:ea typeface="Asap"/>
                  <a:cs typeface="Asap"/>
                  <a:sym typeface="Asap"/>
                </a:rPr>
                <a:t>05</a:t>
              </a:r>
            </a:p>
          </p:txBody>
        </p:sp>
      </p:grpSp>
      <p:grpSp>
        <p:nvGrpSpPr>
          <p:cNvPr id="6" name="Group 6"/>
          <p:cNvGrpSpPr/>
          <p:nvPr/>
        </p:nvGrpSpPr>
        <p:grpSpPr>
          <a:xfrm>
            <a:off x="13553981" y="2996024"/>
            <a:ext cx="907538" cy="618457"/>
            <a:chOff x="0" y="0"/>
            <a:chExt cx="1210051" cy="824609"/>
          </a:xfrm>
        </p:grpSpPr>
        <p:grpSp>
          <p:nvGrpSpPr>
            <p:cNvPr id="7" name="Group 7"/>
            <p:cNvGrpSpPr/>
            <p:nvPr/>
          </p:nvGrpSpPr>
          <p:grpSpPr>
            <a:xfrm rot="-10800000">
              <a:off x="0" y="0"/>
              <a:ext cx="1210051" cy="824609"/>
              <a:chOff x="0" y="0"/>
              <a:chExt cx="7883146" cy="5372100"/>
            </a:xfrm>
          </p:grpSpPr>
          <p:sp>
            <p:nvSpPr>
              <p:cNvPr id="8" name="Freeform 8"/>
              <p:cNvSpPr/>
              <p:nvPr/>
            </p:nvSpPr>
            <p:spPr>
              <a:xfrm>
                <a:off x="0" y="0"/>
                <a:ext cx="7883146" cy="5372100"/>
              </a:xfrm>
              <a:custGeom>
                <a:avLst/>
                <a:gdLst/>
                <a:ahLst/>
                <a:cxnLst/>
                <a:rect l="l" t="t" r="r" b="b"/>
                <a:pathLst>
                  <a:path w="7883146" h="5372100">
                    <a:moveTo>
                      <a:pt x="6332476" y="0"/>
                    </a:moveTo>
                    <a:lnTo>
                      <a:pt x="1550670" y="0"/>
                    </a:lnTo>
                    <a:lnTo>
                      <a:pt x="0" y="2686050"/>
                    </a:lnTo>
                    <a:lnTo>
                      <a:pt x="1550670" y="5372100"/>
                    </a:lnTo>
                    <a:lnTo>
                      <a:pt x="6332476" y="5372100"/>
                    </a:lnTo>
                    <a:lnTo>
                      <a:pt x="7883146" y="2686050"/>
                    </a:lnTo>
                    <a:lnTo>
                      <a:pt x="6332476" y="0"/>
                    </a:lnTo>
                    <a:close/>
                  </a:path>
                </a:pathLst>
              </a:custGeom>
              <a:solidFill>
                <a:srgbClr val="A066CB"/>
              </a:solidFill>
            </p:spPr>
          </p:sp>
        </p:grpSp>
        <p:sp>
          <p:nvSpPr>
            <p:cNvPr id="9" name="TextBox 9"/>
            <p:cNvSpPr txBox="1"/>
            <p:nvPr/>
          </p:nvSpPr>
          <p:spPr>
            <a:xfrm>
              <a:off x="266281" y="122424"/>
              <a:ext cx="677489" cy="522611"/>
            </a:xfrm>
            <a:prstGeom prst="rect">
              <a:avLst/>
            </a:prstGeom>
          </p:spPr>
          <p:txBody>
            <a:bodyPr lIns="0" tIns="0" rIns="0" bIns="0" rtlCol="0" anchor="t">
              <a:spAutoFit/>
            </a:bodyPr>
            <a:lstStyle/>
            <a:p>
              <a:pPr algn="ctr">
                <a:lnSpc>
                  <a:spcPts val="3240"/>
                </a:lnSpc>
                <a:spcBef>
                  <a:spcPct val="0"/>
                </a:spcBef>
              </a:pPr>
              <a:r>
                <a:rPr lang="en-US" sz="2314" spc="-46">
                  <a:solidFill>
                    <a:srgbClr val="FFFFFF"/>
                  </a:solidFill>
                  <a:latin typeface="Asap"/>
                  <a:ea typeface="Asap"/>
                  <a:cs typeface="Asap"/>
                  <a:sym typeface="Asap"/>
                </a:rPr>
                <a:t>06</a:t>
              </a:r>
            </a:p>
          </p:txBody>
        </p:sp>
      </p:grpSp>
      <p:sp>
        <p:nvSpPr>
          <p:cNvPr id="10" name="AutoShape 10"/>
          <p:cNvSpPr/>
          <p:nvPr/>
        </p:nvSpPr>
        <p:spPr>
          <a:xfrm>
            <a:off x="5847858" y="4054514"/>
            <a:ext cx="0" cy="915917"/>
          </a:xfrm>
          <a:prstGeom prst="line">
            <a:avLst/>
          </a:prstGeom>
          <a:ln w="57150" cap="rnd">
            <a:solidFill>
              <a:srgbClr val="86C7ED"/>
            </a:solidFill>
            <a:prstDash val="sysDot"/>
            <a:headEnd type="none" w="sm" len="sm"/>
            <a:tailEnd type="none" w="sm" len="sm"/>
          </a:ln>
        </p:spPr>
      </p:sp>
      <p:sp>
        <p:nvSpPr>
          <p:cNvPr id="11" name="AutoShape 11"/>
          <p:cNvSpPr/>
          <p:nvPr/>
        </p:nvSpPr>
        <p:spPr>
          <a:xfrm>
            <a:off x="14036325" y="3939562"/>
            <a:ext cx="0" cy="915917"/>
          </a:xfrm>
          <a:prstGeom prst="line">
            <a:avLst/>
          </a:prstGeom>
          <a:ln w="57150" cap="rnd">
            <a:solidFill>
              <a:srgbClr val="86C7ED"/>
            </a:solidFill>
            <a:prstDash val="sysDot"/>
            <a:headEnd type="none" w="sm" len="sm"/>
            <a:tailEnd type="none" w="sm" len="sm"/>
          </a:ln>
        </p:spPr>
      </p:sp>
      <p:sp>
        <p:nvSpPr>
          <p:cNvPr id="12" name="AutoShape 12"/>
          <p:cNvSpPr/>
          <p:nvPr/>
        </p:nvSpPr>
        <p:spPr>
          <a:xfrm>
            <a:off x="-179299" y="9979101"/>
            <a:ext cx="18646597" cy="498399"/>
          </a:xfrm>
          <a:prstGeom prst="rect">
            <a:avLst/>
          </a:prstGeom>
          <a:solidFill>
            <a:srgbClr val="1836B2"/>
          </a:solidFill>
        </p:spPr>
      </p:sp>
      <p:grpSp>
        <p:nvGrpSpPr>
          <p:cNvPr id="13" name="Group 13"/>
          <p:cNvGrpSpPr/>
          <p:nvPr/>
        </p:nvGrpSpPr>
        <p:grpSpPr>
          <a:xfrm>
            <a:off x="2735404" y="7589439"/>
            <a:ext cx="13716141" cy="986979"/>
            <a:chOff x="0" y="0"/>
            <a:chExt cx="18288188" cy="1315972"/>
          </a:xfrm>
        </p:grpSpPr>
        <p:grpSp>
          <p:nvGrpSpPr>
            <p:cNvPr id="14" name="Group 14"/>
            <p:cNvGrpSpPr/>
            <p:nvPr/>
          </p:nvGrpSpPr>
          <p:grpSpPr>
            <a:xfrm rot="-10800000">
              <a:off x="0" y="0"/>
              <a:ext cx="18288188" cy="1315972"/>
              <a:chOff x="0" y="0"/>
              <a:chExt cx="74656606" cy="5372100"/>
            </a:xfrm>
          </p:grpSpPr>
          <p:sp>
            <p:nvSpPr>
              <p:cNvPr id="15" name="Freeform 15"/>
              <p:cNvSpPr/>
              <p:nvPr/>
            </p:nvSpPr>
            <p:spPr>
              <a:xfrm>
                <a:off x="0" y="0"/>
                <a:ext cx="74656603" cy="5372100"/>
              </a:xfrm>
              <a:custGeom>
                <a:avLst/>
                <a:gdLst/>
                <a:ahLst/>
                <a:cxnLst/>
                <a:rect l="l" t="t" r="r" b="b"/>
                <a:pathLst>
                  <a:path w="74656603" h="5372100">
                    <a:moveTo>
                      <a:pt x="73105938" y="0"/>
                    </a:moveTo>
                    <a:lnTo>
                      <a:pt x="1550670" y="0"/>
                    </a:lnTo>
                    <a:lnTo>
                      <a:pt x="0" y="2686050"/>
                    </a:lnTo>
                    <a:lnTo>
                      <a:pt x="1550670" y="5372100"/>
                    </a:lnTo>
                    <a:lnTo>
                      <a:pt x="73105938" y="5372100"/>
                    </a:lnTo>
                    <a:lnTo>
                      <a:pt x="74656603" y="2686050"/>
                    </a:lnTo>
                    <a:lnTo>
                      <a:pt x="73105938" y="0"/>
                    </a:lnTo>
                    <a:close/>
                  </a:path>
                </a:pathLst>
              </a:custGeom>
              <a:solidFill>
                <a:srgbClr val="A066CB"/>
              </a:solidFill>
            </p:spPr>
          </p:sp>
        </p:grpSp>
        <p:sp>
          <p:nvSpPr>
            <p:cNvPr id="16" name="TextBox 16"/>
            <p:cNvSpPr txBox="1"/>
            <p:nvPr/>
          </p:nvSpPr>
          <p:spPr>
            <a:xfrm>
              <a:off x="2259832" y="203961"/>
              <a:ext cx="15350882" cy="898525"/>
            </a:xfrm>
            <a:prstGeom prst="rect">
              <a:avLst/>
            </a:prstGeom>
          </p:spPr>
          <p:txBody>
            <a:bodyPr lIns="0" tIns="0" rIns="0" bIns="0" rtlCol="0" anchor="t">
              <a:spAutoFit/>
            </a:bodyPr>
            <a:lstStyle/>
            <a:p>
              <a:pPr marL="0" lvl="0" indent="0" algn="l">
                <a:lnSpc>
                  <a:spcPts val="2670"/>
                </a:lnSpc>
                <a:spcBef>
                  <a:spcPct val="0"/>
                </a:spcBef>
              </a:pPr>
              <a:r>
                <a:rPr lang="en-US" sz="2225" b="1" spc="66">
                  <a:solidFill>
                    <a:srgbClr val="FFFFFF"/>
                  </a:solidFill>
                  <a:latin typeface="Asap Semi-Bold"/>
                  <a:ea typeface="Asap Semi-Bold"/>
                  <a:cs typeface="Asap Semi-Bold"/>
                  <a:sym typeface="Asap Semi-Bold"/>
                </a:rPr>
                <a:t>Các chỉ số trên điều có mối quan hệ mật thiết với nhau, tạo thành một chuỗi logic đo lường hiệu suất từ đầu phễu đến cuối phễu.</a:t>
              </a:r>
            </a:p>
          </p:txBody>
        </p:sp>
      </p:grpSp>
      <p:sp>
        <p:nvSpPr>
          <p:cNvPr id="17" name="Freeform 17"/>
          <p:cNvSpPr/>
          <p:nvPr/>
        </p:nvSpPr>
        <p:spPr>
          <a:xfrm>
            <a:off x="3246190" y="8576418"/>
            <a:ext cx="12694569" cy="1162432"/>
          </a:xfrm>
          <a:custGeom>
            <a:avLst/>
            <a:gdLst/>
            <a:ahLst/>
            <a:cxnLst/>
            <a:rect l="l" t="t" r="r" b="b"/>
            <a:pathLst>
              <a:path w="12694569" h="1162432">
                <a:moveTo>
                  <a:pt x="0" y="0"/>
                </a:moveTo>
                <a:lnTo>
                  <a:pt x="12694569" y="0"/>
                </a:lnTo>
                <a:lnTo>
                  <a:pt x="12694569" y="1162431"/>
                </a:lnTo>
                <a:lnTo>
                  <a:pt x="0" y="1162431"/>
                </a:lnTo>
                <a:lnTo>
                  <a:pt x="0" y="0"/>
                </a:lnTo>
                <a:close/>
              </a:path>
            </a:pathLst>
          </a:custGeom>
          <a:blipFill>
            <a:blip r:embed="rId2"/>
            <a:stretch>
              <a:fillRect l="-5481" r="-3932" b="-12353"/>
            </a:stretch>
          </a:blipFill>
        </p:spPr>
      </p:sp>
      <p:sp>
        <p:nvSpPr>
          <p:cNvPr id="18" name="TextBox 18"/>
          <p:cNvSpPr txBox="1"/>
          <p:nvPr/>
        </p:nvSpPr>
        <p:spPr>
          <a:xfrm>
            <a:off x="1303262" y="251553"/>
            <a:ext cx="15681476" cy="1138873"/>
          </a:xfrm>
          <a:prstGeom prst="rect">
            <a:avLst/>
          </a:prstGeom>
        </p:spPr>
        <p:txBody>
          <a:bodyPr lIns="0" tIns="0" rIns="0" bIns="0" rtlCol="0" anchor="t">
            <a:spAutoFit/>
          </a:bodyPr>
          <a:lstStyle/>
          <a:p>
            <a:pPr marL="0" lvl="0" indent="0" algn="ctr">
              <a:lnSpc>
                <a:spcPts val="8717"/>
              </a:lnSpc>
              <a:spcBef>
                <a:spcPct val="0"/>
              </a:spcBef>
            </a:pPr>
            <a:r>
              <a:rPr lang="en-US" sz="7925" b="1">
                <a:solidFill>
                  <a:srgbClr val="1836B2"/>
                </a:solidFill>
                <a:latin typeface="Asap Semi-Bold"/>
                <a:ea typeface="Asap Semi-Bold"/>
                <a:cs typeface="Asap Semi-Bold"/>
                <a:sym typeface="Asap Semi-Bold"/>
              </a:rPr>
              <a:t>CÁC CHỈ SỐ KPI QUAN TRỌNG </a:t>
            </a:r>
          </a:p>
        </p:txBody>
      </p:sp>
      <p:grpSp>
        <p:nvGrpSpPr>
          <p:cNvPr id="19" name="Group 19"/>
          <p:cNvGrpSpPr/>
          <p:nvPr/>
        </p:nvGrpSpPr>
        <p:grpSpPr>
          <a:xfrm>
            <a:off x="4137645" y="5170457"/>
            <a:ext cx="3477576" cy="1165733"/>
            <a:chOff x="0" y="0"/>
            <a:chExt cx="4636768" cy="1554310"/>
          </a:xfrm>
        </p:grpSpPr>
        <p:sp>
          <p:nvSpPr>
            <p:cNvPr id="20" name="TextBox 20"/>
            <p:cNvSpPr txBox="1"/>
            <p:nvPr/>
          </p:nvSpPr>
          <p:spPr>
            <a:xfrm>
              <a:off x="64157" y="-47625"/>
              <a:ext cx="4572612" cy="774065"/>
            </a:xfrm>
            <a:prstGeom prst="rect">
              <a:avLst/>
            </a:prstGeom>
          </p:spPr>
          <p:txBody>
            <a:bodyPr lIns="0" tIns="0" rIns="0" bIns="0" rtlCol="0" anchor="t">
              <a:spAutoFit/>
            </a:bodyPr>
            <a:lstStyle/>
            <a:p>
              <a:pPr marL="0" lvl="0" indent="0" algn="ctr">
                <a:lnSpc>
                  <a:spcPts val="4680"/>
                </a:lnSpc>
                <a:spcBef>
                  <a:spcPct val="0"/>
                </a:spcBef>
              </a:pPr>
              <a:r>
                <a:rPr lang="en-US" sz="3600" b="1" spc="-72">
                  <a:solidFill>
                    <a:srgbClr val="000000"/>
                  </a:solidFill>
                  <a:latin typeface="Asap Bold"/>
                  <a:ea typeface="Asap Bold"/>
                  <a:cs typeface="Asap Bold"/>
                  <a:sym typeface="Asap Bold"/>
                </a:rPr>
                <a:t>Conversion Rate </a:t>
              </a:r>
            </a:p>
          </p:txBody>
        </p:sp>
        <p:sp>
          <p:nvSpPr>
            <p:cNvPr id="21" name="TextBox 21"/>
            <p:cNvSpPr txBox="1"/>
            <p:nvPr/>
          </p:nvSpPr>
          <p:spPr>
            <a:xfrm>
              <a:off x="0" y="975613"/>
              <a:ext cx="4572612" cy="578697"/>
            </a:xfrm>
            <a:prstGeom prst="rect">
              <a:avLst/>
            </a:prstGeom>
          </p:spPr>
          <p:txBody>
            <a:bodyPr lIns="0" tIns="0" rIns="0" bIns="0" rtlCol="0" anchor="t">
              <a:spAutoFit/>
            </a:bodyPr>
            <a:lstStyle/>
            <a:p>
              <a:pPr marL="0" lvl="0" indent="0" algn="ctr">
                <a:lnSpc>
                  <a:spcPts val="3639"/>
                </a:lnSpc>
                <a:spcBef>
                  <a:spcPct val="0"/>
                </a:spcBef>
              </a:pPr>
              <a:r>
                <a:rPr lang="en-US" sz="2599" spc="12">
                  <a:solidFill>
                    <a:srgbClr val="000000"/>
                  </a:solidFill>
                  <a:latin typeface="Asap"/>
                  <a:ea typeface="Asap"/>
                  <a:cs typeface="Asap"/>
                  <a:sym typeface="Asap"/>
                </a:rPr>
                <a:t>Tỷ lệ chuyển đổi</a:t>
              </a:r>
            </a:p>
          </p:txBody>
        </p:sp>
      </p:grpSp>
      <p:grpSp>
        <p:nvGrpSpPr>
          <p:cNvPr id="22" name="Group 22"/>
          <p:cNvGrpSpPr/>
          <p:nvPr/>
        </p:nvGrpSpPr>
        <p:grpSpPr>
          <a:xfrm>
            <a:off x="12321596" y="4717103"/>
            <a:ext cx="3429459" cy="2672311"/>
            <a:chOff x="0" y="0"/>
            <a:chExt cx="4572612" cy="3563081"/>
          </a:xfrm>
        </p:grpSpPr>
        <p:sp>
          <p:nvSpPr>
            <p:cNvPr id="23" name="TextBox 23"/>
            <p:cNvSpPr txBox="1"/>
            <p:nvPr/>
          </p:nvSpPr>
          <p:spPr>
            <a:xfrm>
              <a:off x="0" y="-47625"/>
              <a:ext cx="4572612" cy="1561465"/>
            </a:xfrm>
            <a:prstGeom prst="rect">
              <a:avLst/>
            </a:prstGeom>
          </p:spPr>
          <p:txBody>
            <a:bodyPr lIns="0" tIns="0" rIns="0" bIns="0" rtlCol="0" anchor="t">
              <a:spAutoFit/>
            </a:bodyPr>
            <a:lstStyle/>
            <a:p>
              <a:pPr marL="0" lvl="0" indent="0" algn="ctr">
                <a:lnSpc>
                  <a:spcPts val="4680"/>
                </a:lnSpc>
                <a:spcBef>
                  <a:spcPct val="0"/>
                </a:spcBef>
              </a:pPr>
              <a:r>
                <a:rPr lang="en-US" sz="3600" b="1" spc="-72">
                  <a:solidFill>
                    <a:srgbClr val="000000"/>
                  </a:solidFill>
                  <a:latin typeface="Asap Bold"/>
                  <a:ea typeface="Asap Bold"/>
                  <a:cs typeface="Asap Bold"/>
                  <a:sym typeface="Asap Bold"/>
                </a:rPr>
                <a:t>Cost per Conversion</a:t>
              </a:r>
            </a:p>
          </p:txBody>
        </p:sp>
        <p:sp>
          <p:nvSpPr>
            <p:cNvPr id="24" name="TextBox 24"/>
            <p:cNvSpPr txBox="1"/>
            <p:nvPr/>
          </p:nvSpPr>
          <p:spPr>
            <a:xfrm>
              <a:off x="0" y="2431722"/>
              <a:ext cx="4572612" cy="1131359"/>
            </a:xfrm>
            <a:prstGeom prst="rect">
              <a:avLst/>
            </a:prstGeom>
          </p:spPr>
          <p:txBody>
            <a:bodyPr lIns="0" tIns="0" rIns="0" bIns="0" rtlCol="0" anchor="t">
              <a:spAutoFit/>
            </a:bodyPr>
            <a:lstStyle/>
            <a:p>
              <a:pPr marL="0" lvl="0" indent="0" algn="ctr">
                <a:lnSpc>
                  <a:spcPts val="3499"/>
                </a:lnSpc>
                <a:spcBef>
                  <a:spcPct val="0"/>
                </a:spcBef>
              </a:pPr>
              <a:r>
                <a:rPr lang="en-US" sz="2499" spc="12">
                  <a:solidFill>
                    <a:srgbClr val="000000"/>
                  </a:solidFill>
                  <a:latin typeface="Asap"/>
                  <a:ea typeface="Asap"/>
                  <a:cs typeface="Asap"/>
                  <a:sym typeface="Asap"/>
                </a:rPr>
                <a:t>Chi phí trên mỗi chuyển đổi</a:t>
              </a:r>
            </a:p>
          </p:txBody>
        </p:sp>
      </p:grpSp>
      <p:sp>
        <p:nvSpPr>
          <p:cNvPr id="25" name="TextBox 25"/>
          <p:cNvSpPr txBox="1"/>
          <p:nvPr/>
        </p:nvSpPr>
        <p:spPr>
          <a:xfrm>
            <a:off x="1303262" y="1798094"/>
            <a:ext cx="15681476" cy="835980"/>
          </a:xfrm>
          <a:prstGeom prst="rect">
            <a:avLst/>
          </a:prstGeom>
        </p:spPr>
        <p:txBody>
          <a:bodyPr lIns="0" tIns="0" rIns="0" bIns="0" rtlCol="0" anchor="t">
            <a:spAutoFit/>
          </a:bodyPr>
          <a:lstStyle/>
          <a:p>
            <a:pPr marL="0" lvl="0" indent="0" algn="ctr">
              <a:lnSpc>
                <a:spcPts val="6407"/>
              </a:lnSpc>
              <a:spcBef>
                <a:spcPct val="0"/>
              </a:spcBef>
            </a:pPr>
            <a:r>
              <a:rPr lang="en-US" sz="5825">
                <a:solidFill>
                  <a:srgbClr val="1836B2"/>
                </a:solidFill>
                <a:latin typeface="Asap"/>
                <a:ea typeface="Asap"/>
                <a:cs typeface="Asap"/>
                <a:sym typeface="Asap"/>
              </a:rPr>
              <a:t>GỒM 6 CHỈ SỐ QUAN TRỌNG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64477" y="-3460546"/>
            <a:ext cx="12450234" cy="6921093"/>
            <a:chOff x="0" y="0"/>
            <a:chExt cx="9663778" cy="5372100"/>
          </a:xfrm>
        </p:grpSpPr>
        <p:sp>
          <p:nvSpPr>
            <p:cNvPr id="3" name="Freeform 3"/>
            <p:cNvSpPr/>
            <p:nvPr/>
          </p:nvSpPr>
          <p:spPr>
            <a:xfrm>
              <a:off x="0" y="0"/>
              <a:ext cx="9663778" cy="5372100"/>
            </a:xfrm>
            <a:custGeom>
              <a:avLst/>
              <a:gdLst/>
              <a:ahLst/>
              <a:cxnLst/>
              <a:rect l="l" t="t" r="r" b="b"/>
              <a:pathLst>
                <a:path w="9663778" h="5372100">
                  <a:moveTo>
                    <a:pt x="8113108" y="0"/>
                  </a:moveTo>
                  <a:lnTo>
                    <a:pt x="1550670" y="0"/>
                  </a:lnTo>
                  <a:lnTo>
                    <a:pt x="0" y="2686050"/>
                  </a:lnTo>
                  <a:lnTo>
                    <a:pt x="1550670" y="5372100"/>
                  </a:lnTo>
                  <a:lnTo>
                    <a:pt x="8113108" y="5372100"/>
                  </a:lnTo>
                  <a:lnTo>
                    <a:pt x="9663778" y="2686050"/>
                  </a:lnTo>
                  <a:lnTo>
                    <a:pt x="8113108" y="0"/>
                  </a:lnTo>
                  <a:close/>
                </a:path>
              </a:pathLst>
            </a:custGeom>
            <a:solidFill>
              <a:srgbClr val="1836B2"/>
            </a:solidFill>
          </p:spPr>
        </p:sp>
      </p:grpSp>
      <p:grpSp>
        <p:nvGrpSpPr>
          <p:cNvPr id="4" name="Group 4"/>
          <p:cNvGrpSpPr/>
          <p:nvPr/>
        </p:nvGrpSpPr>
        <p:grpSpPr>
          <a:xfrm>
            <a:off x="3802130" y="1028700"/>
            <a:ext cx="15039322" cy="1701967"/>
            <a:chOff x="0" y="0"/>
            <a:chExt cx="20052429" cy="2269289"/>
          </a:xfrm>
        </p:grpSpPr>
        <p:grpSp>
          <p:nvGrpSpPr>
            <p:cNvPr id="5" name="Group 5"/>
            <p:cNvGrpSpPr/>
            <p:nvPr/>
          </p:nvGrpSpPr>
          <p:grpSpPr>
            <a:xfrm rot="-10800000">
              <a:off x="0" y="0"/>
              <a:ext cx="20052429" cy="2269289"/>
              <a:chOff x="0" y="0"/>
              <a:chExt cx="47470215" cy="5372100"/>
            </a:xfrm>
          </p:grpSpPr>
          <p:sp>
            <p:nvSpPr>
              <p:cNvPr id="6" name="Freeform 6"/>
              <p:cNvSpPr/>
              <p:nvPr/>
            </p:nvSpPr>
            <p:spPr>
              <a:xfrm>
                <a:off x="0" y="0"/>
                <a:ext cx="47470216" cy="5372100"/>
              </a:xfrm>
              <a:custGeom>
                <a:avLst/>
                <a:gdLst/>
                <a:ahLst/>
                <a:cxnLst/>
                <a:rect l="l" t="t" r="r" b="b"/>
                <a:pathLst>
                  <a:path w="47470216" h="5372100">
                    <a:moveTo>
                      <a:pt x="45919544" y="0"/>
                    </a:moveTo>
                    <a:lnTo>
                      <a:pt x="1550670" y="0"/>
                    </a:lnTo>
                    <a:lnTo>
                      <a:pt x="0" y="2686050"/>
                    </a:lnTo>
                    <a:lnTo>
                      <a:pt x="1550670" y="5372100"/>
                    </a:lnTo>
                    <a:lnTo>
                      <a:pt x="45919544" y="5372100"/>
                    </a:lnTo>
                    <a:lnTo>
                      <a:pt x="47470216" y="2686050"/>
                    </a:lnTo>
                    <a:lnTo>
                      <a:pt x="45919544" y="0"/>
                    </a:lnTo>
                    <a:close/>
                  </a:path>
                </a:pathLst>
              </a:custGeom>
              <a:solidFill>
                <a:srgbClr val="A066CB"/>
              </a:solidFill>
            </p:spPr>
          </p:sp>
        </p:grpSp>
        <p:sp>
          <p:nvSpPr>
            <p:cNvPr id="7" name="TextBox 7"/>
            <p:cNvSpPr txBox="1"/>
            <p:nvPr/>
          </p:nvSpPr>
          <p:spPr>
            <a:xfrm>
              <a:off x="1161554" y="574786"/>
              <a:ext cx="16467657" cy="1171575"/>
            </a:xfrm>
            <a:prstGeom prst="rect">
              <a:avLst/>
            </a:prstGeom>
          </p:spPr>
          <p:txBody>
            <a:bodyPr lIns="0" tIns="0" rIns="0" bIns="0" rtlCol="0" anchor="t">
              <a:spAutoFit/>
            </a:bodyPr>
            <a:lstStyle/>
            <a:p>
              <a:pPr marL="0" lvl="0" indent="0" algn="r">
                <a:lnSpc>
                  <a:spcPts val="6600"/>
                </a:lnSpc>
                <a:spcBef>
                  <a:spcPct val="0"/>
                </a:spcBef>
              </a:pPr>
              <a:r>
                <a:rPr lang="en-US" sz="6000">
                  <a:solidFill>
                    <a:srgbClr val="FFFFFF"/>
                  </a:solidFill>
                  <a:latin typeface="Asap"/>
                  <a:ea typeface="Asap"/>
                  <a:cs typeface="Asap"/>
                  <a:sym typeface="Asap"/>
                </a:rPr>
                <a:t>ĐỊNH NGHĨA CÁC TRƯỜNG DỮ LIỆU </a:t>
              </a:r>
            </a:p>
          </p:txBody>
        </p:sp>
      </p:grpSp>
      <p:grpSp>
        <p:nvGrpSpPr>
          <p:cNvPr id="8" name="Group 8"/>
          <p:cNvGrpSpPr/>
          <p:nvPr/>
        </p:nvGrpSpPr>
        <p:grpSpPr>
          <a:xfrm>
            <a:off x="167772" y="4139014"/>
            <a:ext cx="3155202" cy="1806740"/>
            <a:chOff x="0" y="0"/>
            <a:chExt cx="4206936" cy="2408986"/>
          </a:xfrm>
        </p:grpSpPr>
        <p:sp>
          <p:nvSpPr>
            <p:cNvPr id="9" name="TextBox 9"/>
            <p:cNvSpPr txBox="1"/>
            <p:nvPr/>
          </p:nvSpPr>
          <p:spPr>
            <a:xfrm>
              <a:off x="0" y="-76200"/>
              <a:ext cx="4206936" cy="7171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Marketing</a:t>
              </a:r>
            </a:p>
          </p:txBody>
        </p:sp>
        <p:sp>
          <p:nvSpPr>
            <p:cNvPr id="10" name="TextBox 10"/>
            <p:cNvSpPr txBox="1"/>
            <p:nvPr/>
          </p:nvSpPr>
          <p:spPr>
            <a:xfrm>
              <a:off x="0" y="792698"/>
              <a:ext cx="4206936" cy="1616288"/>
            </a:xfrm>
            <a:prstGeom prst="rect">
              <a:avLst/>
            </a:prstGeom>
          </p:spPr>
          <p:txBody>
            <a:bodyPr lIns="0" tIns="0" rIns="0" bIns="0" rtlCol="0" anchor="t">
              <a:spAutoFit/>
            </a:bodyPr>
            <a:lstStyle/>
            <a:p>
              <a:pPr marL="0" lvl="0" indent="0" algn="ctr">
                <a:lnSpc>
                  <a:spcPts val="3272"/>
                </a:lnSpc>
                <a:spcBef>
                  <a:spcPct val="0"/>
                </a:spcBef>
              </a:pPr>
              <a:r>
                <a:rPr lang="en-US" sz="2337" spc="11">
                  <a:solidFill>
                    <a:srgbClr val="000000"/>
                  </a:solidFill>
                  <a:latin typeface="Asap"/>
                  <a:ea typeface="Asap"/>
                  <a:cs typeface="Asap"/>
                  <a:sym typeface="Asap"/>
                </a:rPr>
                <a:t>Quảng bá sản phẩm để tăng doanh số và phát triển doanh nghiệp.</a:t>
              </a:r>
            </a:p>
          </p:txBody>
        </p:sp>
      </p:grpSp>
      <p:grpSp>
        <p:nvGrpSpPr>
          <p:cNvPr id="11" name="Group 11"/>
          <p:cNvGrpSpPr/>
          <p:nvPr/>
        </p:nvGrpSpPr>
        <p:grpSpPr>
          <a:xfrm>
            <a:off x="3322974" y="3952283"/>
            <a:ext cx="2699739" cy="2718522"/>
            <a:chOff x="0" y="0"/>
            <a:chExt cx="3599652" cy="3624696"/>
          </a:xfrm>
        </p:grpSpPr>
        <p:sp>
          <p:nvSpPr>
            <p:cNvPr id="12" name="TextBox 12"/>
            <p:cNvSpPr txBox="1"/>
            <p:nvPr/>
          </p:nvSpPr>
          <p:spPr>
            <a:xfrm>
              <a:off x="0" y="1511840"/>
              <a:ext cx="3599652" cy="2112856"/>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Tiếp thị qua kênh kỹ thuật số như web, MXH, email, công cụ tìm kiếm.</a:t>
              </a:r>
            </a:p>
          </p:txBody>
        </p:sp>
        <p:sp>
          <p:nvSpPr>
            <p:cNvPr id="13" name="TextBox 13"/>
            <p:cNvSpPr txBox="1"/>
            <p:nvPr/>
          </p:nvSpPr>
          <p:spPr>
            <a:xfrm>
              <a:off x="0" y="-76200"/>
              <a:ext cx="3599652" cy="14664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Digital Marketing</a:t>
              </a:r>
            </a:p>
          </p:txBody>
        </p:sp>
      </p:grpSp>
      <p:grpSp>
        <p:nvGrpSpPr>
          <p:cNvPr id="14" name="Group 14"/>
          <p:cNvGrpSpPr/>
          <p:nvPr/>
        </p:nvGrpSpPr>
        <p:grpSpPr>
          <a:xfrm>
            <a:off x="6475438" y="3952283"/>
            <a:ext cx="2468103" cy="2705114"/>
            <a:chOff x="0" y="0"/>
            <a:chExt cx="3290804" cy="3606818"/>
          </a:xfrm>
        </p:grpSpPr>
        <p:sp>
          <p:nvSpPr>
            <p:cNvPr id="15" name="TextBox 15"/>
            <p:cNvSpPr txBox="1"/>
            <p:nvPr/>
          </p:nvSpPr>
          <p:spPr>
            <a:xfrm>
              <a:off x="0" y="-76200"/>
              <a:ext cx="3239636" cy="14664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Marketing Strategy</a:t>
              </a:r>
            </a:p>
          </p:txBody>
        </p:sp>
        <p:sp>
          <p:nvSpPr>
            <p:cNvPr id="16" name="TextBox 16"/>
            <p:cNvSpPr txBox="1"/>
            <p:nvPr/>
          </p:nvSpPr>
          <p:spPr>
            <a:xfrm>
              <a:off x="51168" y="1493961"/>
              <a:ext cx="3239636" cy="2112857"/>
            </a:xfrm>
            <a:prstGeom prst="rect">
              <a:avLst/>
            </a:prstGeom>
          </p:spPr>
          <p:txBody>
            <a:bodyPr lIns="0" tIns="0" rIns="0" bIns="0" rtlCol="0" anchor="t">
              <a:spAutoFit/>
            </a:bodyPr>
            <a:lstStyle/>
            <a:p>
              <a:pPr marL="0" lvl="0" indent="0" algn="ctr">
                <a:lnSpc>
                  <a:spcPts val="3219"/>
                </a:lnSpc>
                <a:spcBef>
                  <a:spcPct val="0"/>
                </a:spcBef>
              </a:pPr>
              <a:r>
                <a:rPr lang="en-US" sz="2299" spc="11">
                  <a:solidFill>
                    <a:srgbClr val="000000"/>
                  </a:solidFill>
                  <a:latin typeface="Asap"/>
                  <a:ea typeface="Asap"/>
                  <a:cs typeface="Asap"/>
                  <a:sym typeface="Asap"/>
                </a:rPr>
                <a:t>Kế hoạch tổng thể để tiếp cận và thuyết phục khách hàng.</a:t>
              </a:r>
            </a:p>
          </p:txBody>
        </p:sp>
      </p:grpSp>
      <p:grpSp>
        <p:nvGrpSpPr>
          <p:cNvPr id="17" name="Group 17"/>
          <p:cNvGrpSpPr/>
          <p:nvPr/>
        </p:nvGrpSpPr>
        <p:grpSpPr>
          <a:xfrm>
            <a:off x="9396266" y="3952283"/>
            <a:ext cx="2634894" cy="2561202"/>
            <a:chOff x="0" y="0"/>
            <a:chExt cx="3513193" cy="3414936"/>
          </a:xfrm>
        </p:grpSpPr>
        <p:sp>
          <p:nvSpPr>
            <p:cNvPr id="18" name="TextBox 18"/>
            <p:cNvSpPr txBox="1"/>
            <p:nvPr/>
          </p:nvSpPr>
          <p:spPr>
            <a:xfrm>
              <a:off x="0" y="-76200"/>
              <a:ext cx="3513193" cy="7171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SEO</a:t>
              </a:r>
            </a:p>
          </p:txBody>
        </p:sp>
        <p:sp>
          <p:nvSpPr>
            <p:cNvPr id="19" name="TextBox 19"/>
            <p:cNvSpPr txBox="1"/>
            <p:nvPr/>
          </p:nvSpPr>
          <p:spPr>
            <a:xfrm>
              <a:off x="0" y="768680"/>
              <a:ext cx="3513193" cy="2646257"/>
            </a:xfrm>
            <a:prstGeom prst="rect">
              <a:avLst/>
            </a:prstGeom>
          </p:spPr>
          <p:txBody>
            <a:bodyPr lIns="0" tIns="0" rIns="0" bIns="0" rtlCol="0" anchor="t">
              <a:spAutoFit/>
            </a:bodyPr>
            <a:lstStyle/>
            <a:p>
              <a:pPr marL="0" lvl="0" indent="0" algn="ctr">
                <a:lnSpc>
                  <a:spcPts val="3220"/>
                </a:lnSpc>
                <a:spcBef>
                  <a:spcPct val="0"/>
                </a:spcBef>
              </a:pPr>
              <a:endParaRPr/>
            </a:p>
            <a:p>
              <a:pPr marL="0" lvl="0" indent="0" algn="ctr">
                <a:lnSpc>
                  <a:spcPts val="3220"/>
                </a:lnSpc>
                <a:spcBef>
                  <a:spcPct val="0"/>
                </a:spcBef>
              </a:pPr>
              <a:r>
                <a:rPr lang="en-US" sz="2300" spc="11">
                  <a:solidFill>
                    <a:srgbClr val="000000"/>
                  </a:solidFill>
                  <a:latin typeface="Asap"/>
                  <a:ea typeface="Asap"/>
                  <a:cs typeface="Asap"/>
                  <a:sym typeface="Asap"/>
                </a:rPr>
                <a:t>Tối ưu website để tăng thứ hạng trên công cụ tìm kiếm.</a:t>
              </a:r>
            </a:p>
            <a:p>
              <a:pPr marL="0" lvl="0" indent="0" algn="ctr">
                <a:lnSpc>
                  <a:spcPts val="3220"/>
                </a:lnSpc>
                <a:spcBef>
                  <a:spcPct val="0"/>
                </a:spcBef>
              </a:pPr>
              <a:endParaRPr lang="en-US" sz="2300" spc="11">
                <a:solidFill>
                  <a:srgbClr val="000000"/>
                </a:solidFill>
                <a:latin typeface="Asap"/>
                <a:ea typeface="Asap"/>
                <a:cs typeface="Asap"/>
                <a:sym typeface="Asap"/>
              </a:endParaRPr>
            </a:p>
          </p:txBody>
        </p:sp>
      </p:grpSp>
      <p:grpSp>
        <p:nvGrpSpPr>
          <p:cNvPr id="20" name="Group 20"/>
          <p:cNvGrpSpPr/>
          <p:nvPr/>
        </p:nvGrpSpPr>
        <p:grpSpPr>
          <a:xfrm>
            <a:off x="12400490" y="3952283"/>
            <a:ext cx="2634894" cy="1761102"/>
            <a:chOff x="0" y="0"/>
            <a:chExt cx="3513193" cy="2348136"/>
          </a:xfrm>
        </p:grpSpPr>
        <p:sp>
          <p:nvSpPr>
            <p:cNvPr id="21" name="TextBox 21"/>
            <p:cNvSpPr txBox="1"/>
            <p:nvPr/>
          </p:nvSpPr>
          <p:spPr>
            <a:xfrm>
              <a:off x="0" y="-76200"/>
              <a:ext cx="3513193" cy="7171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PPC</a:t>
              </a:r>
            </a:p>
          </p:txBody>
        </p:sp>
        <p:sp>
          <p:nvSpPr>
            <p:cNvPr id="22" name="TextBox 22"/>
            <p:cNvSpPr txBox="1"/>
            <p:nvPr/>
          </p:nvSpPr>
          <p:spPr>
            <a:xfrm>
              <a:off x="0" y="768680"/>
              <a:ext cx="3513193" cy="1579457"/>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Trả phí cho mỗi lần người dùng nhấp vào quảng cáo.</a:t>
              </a:r>
            </a:p>
          </p:txBody>
        </p:sp>
      </p:grpSp>
      <p:grpSp>
        <p:nvGrpSpPr>
          <p:cNvPr id="23" name="Group 23"/>
          <p:cNvGrpSpPr/>
          <p:nvPr/>
        </p:nvGrpSpPr>
        <p:grpSpPr>
          <a:xfrm>
            <a:off x="15404714" y="3952283"/>
            <a:ext cx="2634894" cy="2723127"/>
            <a:chOff x="0" y="0"/>
            <a:chExt cx="3513193" cy="3630836"/>
          </a:xfrm>
        </p:grpSpPr>
        <p:sp>
          <p:nvSpPr>
            <p:cNvPr id="24" name="TextBox 24"/>
            <p:cNvSpPr txBox="1"/>
            <p:nvPr/>
          </p:nvSpPr>
          <p:spPr>
            <a:xfrm>
              <a:off x="0" y="-76200"/>
              <a:ext cx="3513193" cy="14664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Market Segmentation</a:t>
              </a:r>
            </a:p>
          </p:txBody>
        </p:sp>
        <p:sp>
          <p:nvSpPr>
            <p:cNvPr id="25" name="TextBox 25"/>
            <p:cNvSpPr txBox="1"/>
            <p:nvPr/>
          </p:nvSpPr>
          <p:spPr>
            <a:xfrm>
              <a:off x="0" y="1517980"/>
              <a:ext cx="3513193" cy="2112857"/>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Chia thị trường thành các nhóm khách hàng mục tiêu nhỏ hơn.</a:t>
              </a:r>
            </a:p>
          </p:txBody>
        </p:sp>
      </p:grpSp>
      <p:grpSp>
        <p:nvGrpSpPr>
          <p:cNvPr id="26" name="Group 26"/>
          <p:cNvGrpSpPr/>
          <p:nvPr/>
        </p:nvGrpSpPr>
        <p:grpSpPr>
          <a:xfrm>
            <a:off x="267149" y="7506078"/>
            <a:ext cx="2634894" cy="1761102"/>
            <a:chOff x="0" y="0"/>
            <a:chExt cx="3513193" cy="2348136"/>
          </a:xfrm>
        </p:grpSpPr>
        <p:sp>
          <p:nvSpPr>
            <p:cNvPr id="27" name="TextBox 27"/>
            <p:cNvSpPr txBox="1"/>
            <p:nvPr/>
          </p:nvSpPr>
          <p:spPr>
            <a:xfrm>
              <a:off x="0" y="-76200"/>
              <a:ext cx="3513193" cy="7171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ROI</a:t>
              </a:r>
            </a:p>
          </p:txBody>
        </p:sp>
        <p:sp>
          <p:nvSpPr>
            <p:cNvPr id="28" name="TextBox 28"/>
            <p:cNvSpPr txBox="1"/>
            <p:nvPr/>
          </p:nvSpPr>
          <p:spPr>
            <a:xfrm>
              <a:off x="0" y="768680"/>
              <a:ext cx="3513193" cy="1579457"/>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Đo lường lợi nhuận so với chi phí đầu tư marketing.</a:t>
              </a:r>
            </a:p>
          </p:txBody>
        </p:sp>
      </p:grpSp>
      <p:grpSp>
        <p:nvGrpSpPr>
          <p:cNvPr id="29" name="Group 29"/>
          <p:cNvGrpSpPr/>
          <p:nvPr/>
        </p:nvGrpSpPr>
        <p:grpSpPr>
          <a:xfrm>
            <a:off x="3387819" y="7466955"/>
            <a:ext cx="2634894" cy="2161152"/>
            <a:chOff x="0" y="0"/>
            <a:chExt cx="3513193" cy="2881536"/>
          </a:xfrm>
        </p:grpSpPr>
        <p:sp>
          <p:nvSpPr>
            <p:cNvPr id="30" name="TextBox 30"/>
            <p:cNvSpPr txBox="1"/>
            <p:nvPr/>
          </p:nvSpPr>
          <p:spPr>
            <a:xfrm>
              <a:off x="0" y="-76200"/>
              <a:ext cx="3513193" cy="7171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SEM</a:t>
              </a:r>
            </a:p>
          </p:txBody>
        </p:sp>
        <p:sp>
          <p:nvSpPr>
            <p:cNvPr id="31" name="TextBox 31"/>
            <p:cNvSpPr txBox="1"/>
            <p:nvPr/>
          </p:nvSpPr>
          <p:spPr>
            <a:xfrm>
              <a:off x="0" y="768680"/>
              <a:ext cx="3513193" cy="2112857"/>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Quảng bá web qua SEO và quảng cáo trả phí trên công cụ tìm kiếm.</a:t>
              </a:r>
            </a:p>
          </p:txBody>
        </p:sp>
      </p:grpSp>
      <p:grpSp>
        <p:nvGrpSpPr>
          <p:cNvPr id="32" name="Group 32"/>
          <p:cNvGrpSpPr/>
          <p:nvPr/>
        </p:nvGrpSpPr>
        <p:grpSpPr>
          <a:xfrm>
            <a:off x="6509106" y="7506078"/>
            <a:ext cx="2634894" cy="2161152"/>
            <a:chOff x="0" y="0"/>
            <a:chExt cx="3513193" cy="2881536"/>
          </a:xfrm>
        </p:grpSpPr>
        <p:sp>
          <p:nvSpPr>
            <p:cNvPr id="33" name="TextBox 33"/>
            <p:cNvSpPr txBox="1"/>
            <p:nvPr/>
          </p:nvSpPr>
          <p:spPr>
            <a:xfrm>
              <a:off x="0" y="-76200"/>
              <a:ext cx="3513193" cy="7171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Branding</a:t>
              </a:r>
            </a:p>
          </p:txBody>
        </p:sp>
        <p:sp>
          <p:nvSpPr>
            <p:cNvPr id="34" name="TextBox 34"/>
            <p:cNvSpPr txBox="1"/>
            <p:nvPr/>
          </p:nvSpPr>
          <p:spPr>
            <a:xfrm>
              <a:off x="0" y="768680"/>
              <a:ext cx="3513193" cy="2112857"/>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Xây dựng bản sắc và hình ảnh thương hiệu rõ ràng, ấn tượng</a:t>
              </a:r>
            </a:p>
          </p:txBody>
        </p:sp>
      </p:grpSp>
      <p:grpSp>
        <p:nvGrpSpPr>
          <p:cNvPr id="35" name="Group 35"/>
          <p:cNvGrpSpPr/>
          <p:nvPr/>
        </p:nvGrpSpPr>
        <p:grpSpPr>
          <a:xfrm>
            <a:off x="9394121" y="7386504"/>
            <a:ext cx="2634894" cy="1761102"/>
            <a:chOff x="0" y="0"/>
            <a:chExt cx="3513193" cy="2348136"/>
          </a:xfrm>
        </p:grpSpPr>
        <p:sp>
          <p:nvSpPr>
            <p:cNvPr id="36" name="TextBox 36"/>
            <p:cNvSpPr txBox="1"/>
            <p:nvPr/>
          </p:nvSpPr>
          <p:spPr>
            <a:xfrm>
              <a:off x="0" y="-76200"/>
              <a:ext cx="3513193" cy="7171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CPC</a:t>
              </a:r>
            </a:p>
          </p:txBody>
        </p:sp>
        <p:sp>
          <p:nvSpPr>
            <p:cNvPr id="37" name="TextBox 37"/>
            <p:cNvSpPr txBox="1"/>
            <p:nvPr/>
          </p:nvSpPr>
          <p:spPr>
            <a:xfrm>
              <a:off x="0" y="768680"/>
              <a:ext cx="3513193" cy="1579457"/>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Chi phí cho mỗi lần người dùng nhấp vào quảng cáo.</a:t>
              </a:r>
            </a:p>
          </p:txBody>
        </p:sp>
      </p:grpSp>
      <p:grpSp>
        <p:nvGrpSpPr>
          <p:cNvPr id="38" name="Group 38"/>
          <p:cNvGrpSpPr/>
          <p:nvPr/>
        </p:nvGrpSpPr>
        <p:grpSpPr>
          <a:xfrm>
            <a:off x="12276665" y="7386504"/>
            <a:ext cx="2634894" cy="2723127"/>
            <a:chOff x="0" y="0"/>
            <a:chExt cx="3513193" cy="3630836"/>
          </a:xfrm>
        </p:grpSpPr>
        <p:sp>
          <p:nvSpPr>
            <p:cNvPr id="39" name="TextBox 39"/>
            <p:cNvSpPr txBox="1"/>
            <p:nvPr/>
          </p:nvSpPr>
          <p:spPr>
            <a:xfrm>
              <a:off x="0" y="-76200"/>
              <a:ext cx="3513193" cy="14664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Conversion Rate</a:t>
              </a:r>
            </a:p>
          </p:txBody>
        </p:sp>
        <p:sp>
          <p:nvSpPr>
            <p:cNvPr id="40" name="TextBox 40"/>
            <p:cNvSpPr txBox="1"/>
            <p:nvPr/>
          </p:nvSpPr>
          <p:spPr>
            <a:xfrm>
              <a:off x="0" y="1517980"/>
              <a:ext cx="3513193" cy="2112857"/>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Tỷ lệ người truy cập thực hiện hành động mong muốn (mua, đăng ký…).</a:t>
              </a:r>
            </a:p>
          </p:txBody>
        </p:sp>
      </p:grpSp>
      <p:grpSp>
        <p:nvGrpSpPr>
          <p:cNvPr id="41" name="Group 41"/>
          <p:cNvGrpSpPr/>
          <p:nvPr/>
        </p:nvGrpSpPr>
        <p:grpSpPr>
          <a:xfrm>
            <a:off x="15405787" y="7386504"/>
            <a:ext cx="2634894" cy="2723127"/>
            <a:chOff x="0" y="0"/>
            <a:chExt cx="3513193" cy="3630836"/>
          </a:xfrm>
        </p:grpSpPr>
        <p:sp>
          <p:nvSpPr>
            <p:cNvPr id="42" name="TextBox 42"/>
            <p:cNvSpPr txBox="1"/>
            <p:nvPr/>
          </p:nvSpPr>
          <p:spPr>
            <a:xfrm>
              <a:off x="0" y="-76200"/>
              <a:ext cx="3513193" cy="14664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Google Analytics</a:t>
              </a:r>
            </a:p>
          </p:txBody>
        </p:sp>
        <p:sp>
          <p:nvSpPr>
            <p:cNvPr id="43" name="TextBox 43"/>
            <p:cNvSpPr txBox="1"/>
            <p:nvPr/>
          </p:nvSpPr>
          <p:spPr>
            <a:xfrm>
              <a:off x="0" y="1517980"/>
              <a:ext cx="3513193" cy="2112857"/>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Công cụ theo dõi và phân tích hành vi người dùng trên website.</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64477" y="-3460546"/>
            <a:ext cx="12450234" cy="6921093"/>
            <a:chOff x="0" y="0"/>
            <a:chExt cx="9663778" cy="5372100"/>
          </a:xfrm>
        </p:grpSpPr>
        <p:sp>
          <p:nvSpPr>
            <p:cNvPr id="3" name="Freeform 3"/>
            <p:cNvSpPr/>
            <p:nvPr/>
          </p:nvSpPr>
          <p:spPr>
            <a:xfrm>
              <a:off x="0" y="0"/>
              <a:ext cx="9663778" cy="5372100"/>
            </a:xfrm>
            <a:custGeom>
              <a:avLst/>
              <a:gdLst/>
              <a:ahLst/>
              <a:cxnLst/>
              <a:rect l="l" t="t" r="r" b="b"/>
              <a:pathLst>
                <a:path w="9663778" h="5372100">
                  <a:moveTo>
                    <a:pt x="8113108" y="0"/>
                  </a:moveTo>
                  <a:lnTo>
                    <a:pt x="1550670" y="0"/>
                  </a:lnTo>
                  <a:lnTo>
                    <a:pt x="0" y="2686050"/>
                  </a:lnTo>
                  <a:lnTo>
                    <a:pt x="1550670" y="5372100"/>
                  </a:lnTo>
                  <a:lnTo>
                    <a:pt x="8113108" y="5372100"/>
                  </a:lnTo>
                  <a:lnTo>
                    <a:pt x="9663778" y="2686050"/>
                  </a:lnTo>
                  <a:lnTo>
                    <a:pt x="8113108" y="0"/>
                  </a:lnTo>
                  <a:close/>
                </a:path>
              </a:pathLst>
            </a:custGeom>
            <a:solidFill>
              <a:srgbClr val="1836B2"/>
            </a:solidFill>
          </p:spPr>
        </p:sp>
      </p:grpSp>
      <p:grpSp>
        <p:nvGrpSpPr>
          <p:cNvPr id="4" name="Group 4"/>
          <p:cNvGrpSpPr/>
          <p:nvPr/>
        </p:nvGrpSpPr>
        <p:grpSpPr>
          <a:xfrm>
            <a:off x="3802130" y="1028700"/>
            <a:ext cx="15039322" cy="1701967"/>
            <a:chOff x="0" y="0"/>
            <a:chExt cx="20052429" cy="2269289"/>
          </a:xfrm>
        </p:grpSpPr>
        <p:grpSp>
          <p:nvGrpSpPr>
            <p:cNvPr id="5" name="Group 5"/>
            <p:cNvGrpSpPr/>
            <p:nvPr/>
          </p:nvGrpSpPr>
          <p:grpSpPr>
            <a:xfrm rot="-10800000">
              <a:off x="0" y="0"/>
              <a:ext cx="20052429" cy="2269289"/>
              <a:chOff x="0" y="0"/>
              <a:chExt cx="47470215" cy="5372100"/>
            </a:xfrm>
          </p:grpSpPr>
          <p:sp>
            <p:nvSpPr>
              <p:cNvPr id="6" name="Freeform 6"/>
              <p:cNvSpPr/>
              <p:nvPr/>
            </p:nvSpPr>
            <p:spPr>
              <a:xfrm>
                <a:off x="0" y="0"/>
                <a:ext cx="47470216" cy="5372100"/>
              </a:xfrm>
              <a:custGeom>
                <a:avLst/>
                <a:gdLst/>
                <a:ahLst/>
                <a:cxnLst/>
                <a:rect l="l" t="t" r="r" b="b"/>
                <a:pathLst>
                  <a:path w="47470216" h="5372100">
                    <a:moveTo>
                      <a:pt x="45919544" y="0"/>
                    </a:moveTo>
                    <a:lnTo>
                      <a:pt x="1550670" y="0"/>
                    </a:lnTo>
                    <a:lnTo>
                      <a:pt x="0" y="2686050"/>
                    </a:lnTo>
                    <a:lnTo>
                      <a:pt x="1550670" y="5372100"/>
                    </a:lnTo>
                    <a:lnTo>
                      <a:pt x="45919544" y="5372100"/>
                    </a:lnTo>
                    <a:lnTo>
                      <a:pt x="47470216" y="2686050"/>
                    </a:lnTo>
                    <a:lnTo>
                      <a:pt x="45919544" y="0"/>
                    </a:lnTo>
                    <a:close/>
                  </a:path>
                </a:pathLst>
              </a:custGeom>
              <a:solidFill>
                <a:srgbClr val="A066CB"/>
              </a:solidFill>
            </p:spPr>
          </p:sp>
        </p:grpSp>
        <p:sp>
          <p:nvSpPr>
            <p:cNvPr id="7" name="TextBox 7"/>
            <p:cNvSpPr txBox="1"/>
            <p:nvPr/>
          </p:nvSpPr>
          <p:spPr>
            <a:xfrm>
              <a:off x="1161554" y="574786"/>
              <a:ext cx="16467657" cy="1171575"/>
            </a:xfrm>
            <a:prstGeom prst="rect">
              <a:avLst/>
            </a:prstGeom>
          </p:spPr>
          <p:txBody>
            <a:bodyPr lIns="0" tIns="0" rIns="0" bIns="0" rtlCol="0" anchor="t">
              <a:spAutoFit/>
            </a:bodyPr>
            <a:lstStyle/>
            <a:p>
              <a:pPr marL="0" lvl="0" indent="0" algn="r">
                <a:lnSpc>
                  <a:spcPts val="6600"/>
                </a:lnSpc>
                <a:spcBef>
                  <a:spcPct val="0"/>
                </a:spcBef>
              </a:pPr>
              <a:r>
                <a:rPr lang="en-US" sz="6000">
                  <a:solidFill>
                    <a:srgbClr val="FFFFFF"/>
                  </a:solidFill>
                  <a:latin typeface="Asap"/>
                  <a:ea typeface="Asap"/>
                  <a:cs typeface="Asap"/>
                  <a:sym typeface="Asap"/>
                </a:rPr>
                <a:t>ĐỊNH NGHĨA CÁC TRƯỜNG DỮ LIỆU </a:t>
              </a:r>
            </a:p>
          </p:txBody>
        </p:sp>
      </p:grpSp>
      <p:grpSp>
        <p:nvGrpSpPr>
          <p:cNvPr id="8" name="Group 8"/>
          <p:cNvGrpSpPr/>
          <p:nvPr/>
        </p:nvGrpSpPr>
        <p:grpSpPr>
          <a:xfrm>
            <a:off x="167772" y="4139014"/>
            <a:ext cx="3155202" cy="2368715"/>
            <a:chOff x="0" y="0"/>
            <a:chExt cx="4206936" cy="3158286"/>
          </a:xfrm>
        </p:grpSpPr>
        <p:sp>
          <p:nvSpPr>
            <p:cNvPr id="9" name="TextBox 9"/>
            <p:cNvSpPr txBox="1"/>
            <p:nvPr/>
          </p:nvSpPr>
          <p:spPr>
            <a:xfrm>
              <a:off x="0" y="-76200"/>
              <a:ext cx="4206936" cy="14664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Performance Marketing</a:t>
              </a:r>
            </a:p>
          </p:txBody>
        </p:sp>
        <p:sp>
          <p:nvSpPr>
            <p:cNvPr id="10" name="TextBox 10"/>
            <p:cNvSpPr txBox="1"/>
            <p:nvPr/>
          </p:nvSpPr>
          <p:spPr>
            <a:xfrm>
              <a:off x="0" y="1541998"/>
              <a:ext cx="4206936" cy="1616288"/>
            </a:xfrm>
            <a:prstGeom prst="rect">
              <a:avLst/>
            </a:prstGeom>
          </p:spPr>
          <p:txBody>
            <a:bodyPr lIns="0" tIns="0" rIns="0" bIns="0" rtlCol="0" anchor="t">
              <a:spAutoFit/>
            </a:bodyPr>
            <a:lstStyle/>
            <a:p>
              <a:pPr marL="0" lvl="0" indent="0" algn="ctr">
                <a:lnSpc>
                  <a:spcPts val="3272"/>
                </a:lnSpc>
                <a:spcBef>
                  <a:spcPct val="0"/>
                </a:spcBef>
              </a:pPr>
              <a:r>
                <a:rPr lang="en-US" sz="2337" spc="11">
                  <a:solidFill>
                    <a:srgbClr val="000000"/>
                  </a:solidFill>
                  <a:latin typeface="Asap"/>
                  <a:ea typeface="Asap"/>
                  <a:cs typeface="Asap"/>
                  <a:sym typeface="Asap"/>
                </a:rPr>
                <a:t>Tiếp thị tập trung vào kết quả và chỉ số đo lường cụ thể.</a:t>
              </a:r>
            </a:p>
          </p:txBody>
        </p:sp>
      </p:grpSp>
      <p:grpSp>
        <p:nvGrpSpPr>
          <p:cNvPr id="11" name="Group 11"/>
          <p:cNvGrpSpPr/>
          <p:nvPr/>
        </p:nvGrpSpPr>
        <p:grpSpPr>
          <a:xfrm>
            <a:off x="3404224" y="4245099"/>
            <a:ext cx="2699739" cy="2156547"/>
            <a:chOff x="0" y="0"/>
            <a:chExt cx="3599652" cy="2875396"/>
          </a:xfrm>
        </p:grpSpPr>
        <p:sp>
          <p:nvSpPr>
            <p:cNvPr id="12" name="TextBox 12"/>
            <p:cNvSpPr txBox="1"/>
            <p:nvPr/>
          </p:nvSpPr>
          <p:spPr>
            <a:xfrm>
              <a:off x="0" y="762540"/>
              <a:ext cx="3599652" cy="2112856"/>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Nền tảng quảng cáo của Google hiển thị trên tìm kiếm và web.</a:t>
              </a:r>
            </a:p>
          </p:txBody>
        </p:sp>
        <p:sp>
          <p:nvSpPr>
            <p:cNvPr id="13" name="TextBox 13"/>
            <p:cNvSpPr txBox="1"/>
            <p:nvPr/>
          </p:nvSpPr>
          <p:spPr>
            <a:xfrm>
              <a:off x="0" y="-76200"/>
              <a:ext cx="3599652" cy="7171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Google Ads</a:t>
              </a:r>
            </a:p>
          </p:txBody>
        </p:sp>
      </p:grpSp>
      <p:grpSp>
        <p:nvGrpSpPr>
          <p:cNvPr id="14" name="Group 14"/>
          <p:cNvGrpSpPr/>
          <p:nvPr/>
        </p:nvGrpSpPr>
        <p:grpSpPr>
          <a:xfrm>
            <a:off x="6556688" y="4245099"/>
            <a:ext cx="2468103" cy="2705114"/>
            <a:chOff x="0" y="0"/>
            <a:chExt cx="3290804" cy="3606818"/>
          </a:xfrm>
        </p:grpSpPr>
        <p:sp>
          <p:nvSpPr>
            <p:cNvPr id="15" name="TextBox 15"/>
            <p:cNvSpPr txBox="1"/>
            <p:nvPr/>
          </p:nvSpPr>
          <p:spPr>
            <a:xfrm>
              <a:off x="0" y="-76200"/>
              <a:ext cx="3239636" cy="14664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User Behavior</a:t>
              </a:r>
            </a:p>
          </p:txBody>
        </p:sp>
        <p:sp>
          <p:nvSpPr>
            <p:cNvPr id="16" name="TextBox 16"/>
            <p:cNvSpPr txBox="1"/>
            <p:nvPr/>
          </p:nvSpPr>
          <p:spPr>
            <a:xfrm>
              <a:off x="51168" y="1493961"/>
              <a:ext cx="3239636" cy="2112857"/>
            </a:xfrm>
            <a:prstGeom prst="rect">
              <a:avLst/>
            </a:prstGeom>
          </p:spPr>
          <p:txBody>
            <a:bodyPr lIns="0" tIns="0" rIns="0" bIns="0" rtlCol="0" anchor="t">
              <a:spAutoFit/>
            </a:bodyPr>
            <a:lstStyle/>
            <a:p>
              <a:pPr marL="0" lvl="0" indent="0" algn="ctr">
                <a:lnSpc>
                  <a:spcPts val="3219"/>
                </a:lnSpc>
                <a:spcBef>
                  <a:spcPct val="0"/>
                </a:spcBef>
              </a:pPr>
              <a:r>
                <a:rPr lang="en-US" sz="2299" spc="11">
                  <a:solidFill>
                    <a:srgbClr val="000000"/>
                  </a:solidFill>
                  <a:latin typeface="Asap"/>
                  <a:ea typeface="Asap"/>
                  <a:cs typeface="Asap"/>
                  <a:sym typeface="Asap"/>
                </a:rPr>
                <a:t>Hành vi và tương tác của người dùng trên nền tảng số.</a:t>
              </a:r>
            </a:p>
          </p:txBody>
        </p:sp>
      </p:grpSp>
      <p:grpSp>
        <p:nvGrpSpPr>
          <p:cNvPr id="17" name="Group 17"/>
          <p:cNvGrpSpPr/>
          <p:nvPr/>
        </p:nvGrpSpPr>
        <p:grpSpPr>
          <a:xfrm>
            <a:off x="9394121" y="4262949"/>
            <a:ext cx="2634894" cy="1761102"/>
            <a:chOff x="0" y="0"/>
            <a:chExt cx="3513193" cy="2348136"/>
          </a:xfrm>
        </p:grpSpPr>
        <p:sp>
          <p:nvSpPr>
            <p:cNvPr id="18" name="TextBox 18"/>
            <p:cNvSpPr txBox="1"/>
            <p:nvPr/>
          </p:nvSpPr>
          <p:spPr>
            <a:xfrm>
              <a:off x="0" y="-76200"/>
              <a:ext cx="3513193" cy="7171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CPA</a:t>
              </a:r>
            </a:p>
          </p:txBody>
        </p:sp>
        <p:sp>
          <p:nvSpPr>
            <p:cNvPr id="19" name="TextBox 19"/>
            <p:cNvSpPr txBox="1"/>
            <p:nvPr/>
          </p:nvSpPr>
          <p:spPr>
            <a:xfrm>
              <a:off x="0" y="768680"/>
              <a:ext cx="3513193" cy="1579457"/>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Chi phí để có được một khách hàng mới</a:t>
              </a:r>
            </a:p>
          </p:txBody>
        </p:sp>
      </p:grpSp>
      <p:grpSp>
        <p:nvGrpSpPr>
          <p:cNvPr id="20" name="Group 20"/>
          <p:cNvGrpSpPr/>
          <p:nvPr/>
        </p:nvGrpSpPr>
        <p:grpSpPr>
          <a:xfrm>
            <a:off x="12486215" y="4262949"/>
            <a:ext cx="2634894" cy="2161152"/>
            <a:chOff x="0" y="0"/>
            <a:chExt cx="3513193" cy="2881536"/>
          </a:xfrm>
        </p:grpSpPr>
        <p:sp>
          <p:nvSpPr>
            <p:cNvPr id="21" name="TextBox 21"/>
            <p:cNvSpPr txBox="1"/>
            <p:nvPr/>
          </p:nvSpPr>
          <p:spPr>
            <a:xfrm>
              <a:off x="0" y="-76200"/>
              <a:ext cx="3513193" cy="7171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CTR</a:t>
              </a:r>
            </a:p>
          </p:txBody>
        </p:sp>
        <p:sp>
          <p:nvSpPr>
            <p:cNvPr id="22" name="TextBox 22"/>
            <p:cNvSpPr txBox="1"/>
            <p:nvPr/>
          </p:nvSpPr>
          <p:spPr>
            <a:xfrm>
              <a:off x="0" y="768680"/>
              <a:ext cx="3513193" cy="2112857"/>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Tỷ lệ số lần nhấp vào quảng cáo trên tổng số lượt hiển thị.</a:t>
              </a:r>
            </a:p>
          </p:txBody>
        </p:sp>
      </p:grpSp>
      <p:grpSp>
        <p:nvGrpSpPr>
          <p:cNvPr id="23" name="Group 23"/>
          <p:cNvGrpSpPr/>
          <p:nvPr/>
        </p:nvGrpSpPr>
        <p:grpSpPr>
          <a:xfrm>
            <a:off x="15206835" y="4382011"/>
            <a:ext cx="2883286" cy="1923027"/>
            <a:chOff x="0" y="0"/>
            <a:chExt cx="3844381" cy="2564036"/>
          </a:xfrm>
        </p:grpSpPr>
        <p:sp>
          <p:nvSpPr>
            <p:cNvPr id="24" name="TextBox 24"/>
            <p:cNvSpPr txBox="1"/>
            <p:nvPr/>
          </p:nvSpPr>
          <p:spPr>
            <a:xfrm>
              <a:off x="0" y="-76200"/>
              <a:ext cx="3844381" cy="14664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Customer Acquisition </a:t>
              </a:r>
            </a:p>
          </p:txBody>
        </p:sp>
        <p:sp>
          <p:nvSpPr>
            <p:cNvPr id="25" name="TextBox 25"/>
            <p:cNvSpPr txBox="1"/>
            <p:nvPr/>
          </p:nvSpPr>
          <p:spPr>
            <a:xfrm>
              <a:off x="0" y="1517980"/>
              <a:ext cx="3844381" cy="1046057"/>
            </a:xfrm>
            <a:prstGeom prst="rect">
              <a:avLst/>
            </a:prstGeom>
          </p:spPr>
          <p:txBody>
            <a:bodyPr lIns="0" tIns="0" rIns="0" bIns="0" rtlCol="0" anchor="t">
              <a:spAutoFit/>
            </a:bodyPr>
            <a:lstStyle/>
            <a:p>
              <a:pPr marL="0" lvl="0" indent="0" algn="ctr">
                <a:lnSpc>
                  <a:spcPts val="3220"/>
                </a:lnSpc>
                <a:spcBef>
                  <a:spcPct val="0"/>
                </a:spcBef>
              </a:pPr>
              <a:r>
                <a:rPr lang="en-US" sz="2300" spc="11">
                  <a:solidFill>
                    <a:srgbClr val="000000"/>
                  </a:solidFill>
                  <a:latin typeface="Asap"/>
                  <a:ea typeface="Asap"/>
                  <a:cs typeface="Asap"/>
                  <a:sym typeface="Asap"/>
                </a:rPr>
                <a:t>Quá trình thu hút khách hàng mới.</a:t>
              </a:r>
            </a:p>
          </p:txBody>
        </p:sp>
      </p:grpSp>
      <p:grpSp>
        <p:nvGrpSpPr>
          <p:cNvPr id="26" name="Group 26"/>
          <p:cNvGrpSpPr/>
          <p:nvPr/>
        </p:nvGrpSpPr>
        <p:grpSpPr>
          <a:xfrm>
            <a:off x="6703182" y="7679666"/>
            <a:ext cx="4480718" cy="2161152"/>
            <a:chOff x="0" y="0"/>
            <a:chExt cx="5974290" cy="2881536"/>
          </a:xfrm>
        </p:grpSpPr>
        <p:sp>
          <p:nvSpPr>
            <p:cNvPr id="27" name="TextBox 27"/>
            <p:cNvSpPr txBox="1"/>
            <p:nvPr/>
          </p:nvSpPr>
          <p:spPr>
            <a:xfrm>
              <a:off x="0" y="-76200"/>
              <a:ext cx="5974290" cy="717127"/>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000000"/>
                  </a:solidFill>
                  <a:latin typeface="Asap"/>
                  <a:ea typeface="Asap"/>
                  <a:cs typeface="Asap"/>
                  <a:sym typeface="Asap"/>
                </a:rPr>
                <a:t>Customer Retention</a:t>
              </a:r>
            </a:p>
          </p:txBody>
        </p:sp>
        <p:sp>
          <p:nvSpPr>
            <p:cNvPr id="28" name="TextBox 28"/>
            <p:cNvSpPr txBox="1"/>
            <p:nvPr/>
          </p:nvSpPr>
          <p:spPr>
            <a:xfrm>
              <a:off x="0" y="768680"/>
              <a:ext cx="5974290" cy="2112857"/>
            </a:xfrm>
            <a:prstGeom prst="rect">
              <a:avLst/>
            </a:prstGeom>
          </p:spPr>
          <p:txBody>
            <a:bodyPr lIns="0" tIns="0" rIns="0" bIns="0" rtlCol="0" anchor="t">
              <a:spAutoFit/>
            </a:bodyPr>
            <a:lstStyle/>
            <a:p>
              <a:pPr marL="0" lvl="0" indent="0" algn="ctr">
                <a:lnSpc>
                  <a:spcPts val="3220"/>
                </a:lnSpc>
                <a:spcBef>
                  <a:spcPct val="0"/>
                </a:spcBef>
              </a:pPr>
              <a:endParaRPr/>
            </a:p>
            <a:p>
              <a:pPr marL="0" lvl="0" indent="0" algn="ctr">
                <a:lnSpc>
                  <a:spcPts val="3220"/>
                </a:lnSpc>
                <a:spcBef>
                  <a:spcPct val="0"/>
                </a:spcBef>
              </a:pPr>
              <a:r>
                <a:rPr lang="en-US" sz="2300" spc="11">
                  <a:solidFill>
                    <a:srgbClr val="000000"/>
                  </a:solidFill>
                  <a:latin typeface="Asap"/>
                  <a:ea typeface="Asap"/>
                  <a:cs typeface="Asap"/>
                  <a:sym typeface="Asap"/>
                </a:rPr>
                <a:t>Chiến lược giữ chân và duy trì khách hàng hiện tại.</a:t>
              </a:r>
            </a:p>
            <a:p>
              <a:pPr marL="0" lvl="0" indent="0" algn="ctr">
                <a:lnSpc>
                  <a:spcPts val="3220"/>
                </a:lnSpc>
                <a:spcBef>
                  <a:spcPct val="0"/>
                </a:spcBef>
              </a:pPr>
              <a:endParaRPr lang="en-US" sz="2300" spc="11">
                <a:solidFill>
                  <a:srgbClr val="000000"/>
                </a:solidFill>
                <a:latin typeface="Asap"/>
                <a:ea typeface="Asap"/>
                <a:cs typeface="Asap"/>
                <a:sym typeface="As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77460" y="1209895"/>
            <a:ext cx="7825210" cy="8519405"/>
          </a:xfrm>
          <a:custGeom>
            <a:avLst/>
            <a:gdLst/>
            <a:ahLst/>
            <a:cxnLst/>
            <a:rect l="l" t="t" r="r" b="b"/>
            <a:pathLst>
              <a:path w="7825210" h="8519405">
                <a:moveTo>
                  <a:pt x="0" y="0"/>
                </a:moveTo>
                <a:lnTo>
                  <a:pt x="7825210" y="0"/>
                </a:lnTo>
                <a:lnTo>
                  <a:pt x="7825210" y="8519405"/>
                </a:lnTo>
                <a:lnTo>
                  <a:pt x="0" y="8519405"/>
                </a:lnTo>
                <a:lnTo>
                  <a:pt x="0" y="0"/>
                </a:lnTo>
                <a:close/>
              </a:path>
            </a:pathLst>
          </a:custGeom>
          <a:blipFill>
            <a:blip r:embed="rId2"/>
            <a:stretch>
              <a:fillRect t="-431" r="-2730" b="-3559"/>
            </a:stretch>
          </a:blipFill>
        </p:spPr>
      </p:sp>
      <p:grpSp>
        <p:nvGrpSpPr>
          <p:cNvPr id="3" name="Group 3"/>
          <p:cNvGrpSpPr/>
          <p:nvPr/>
        </p:nvGrpSpPr>
        <p:grpSpPr>
          <a:xfrm>
            <a:off x="1028700" y="1028700"/>
            <a:ext cx="7019535" cy="2887348"/>
            <a:chOff x="0" y="0"/>
            <a:chExt cx="9359380" cy="3849797"/>
          </a:xfrm>
        </p:grpSpPr>
        <p:sp>
          <p:nvSpPr>
            <p:cNvPr id="4" name="TextBox 4"/>
            <p:cNvSpPr txBox="1"/>
            <p:nvPr/>
          </p:nvSpPr>
          <p:spPr>
            <a:xfrm>
              <a:off x="0" y="66675"/>
              <a:ext cx="9359380" cy="3013922"/>
            </a:xfrm>
            <a:prstGeom prst="rect">
              <a:avLst/>
            </a:prstGeom>
          </p:spPr>
          <p:txBody>
            <a:bodyPr lIns="0" tIns="0" rIns="0" bIns="0" rtlCol="0" anchor="t">
              <a:spAutoFit/>
            </a:bodyPr>
            <a:lstStyle/>
            <a:p>
              <a:pPr marL="0" lvl="0" indent="0" algn="l">
                <a:lnSpc>
                  <a:spcPts val="8717"/>
                </a:lnSpc>
                <a:spcBef>
                  <a:spcPct val="0"/>
                </a:spcBef>
              </a:pPr>
              <a:r>
                <a:rPr lang="en-US" sz="7925" b="1">
                  <a:solidFill>
                    <a:srgbClr val="1836B2"/>
                  </a:solidFill>
                  <a:latin typeface="Asap Semi-Bold"/>
                  <a:ea typeface="Asap Semi-Bold"/>
                  <a:cs typeface="Asap Semi-Bold"/>
                  <a:sym typeface="Asap Semi-Bold"/>
                </a:rPr>
                <a:t>Thống kê tổng quan dữ liệu </a:t>
              </a:r>
            </a:p>
          </p:txBody>
        </p:sp>
        <p:sp>
          <p:nvSpPr>
            <p:cNvPr id="5" name="TextBox 5"/>
            <p:cNvSpPr txBox="1"/>
            <p:nvPr/>
          </p:nvSpPr>
          <p:spPr>
            <a:xfrm>
              <a:off x="0" y="3213333"/>
              <a:ext cx="7133470" cy="647699"/>
            </a:xfrm>
            <a:prstGeom prst="rect">
              <a:avLst/>
            </a:prstGeom>
          </p:spPr>
          <p:txBody>
            <a:bodyPr lIns="0" tIns="0" rIns="0" bIns="0" rtlCol="0" anchor="t">
              <a:spAutoFit/>
            </a:bodyPr>
            <a:lstStyle/>
            <a:p>
              <a:pPr marL="0" lvl="0" indent="0" algn="l">
                <a:lnSpc>
                  <a:spcPts val="3900"/>
                </a:lnSpc>
                <a:spcBef>
                  <a:spcPct val="0"/>
                </a:spcBef>
              </a:pPr>
              <a:r>
                <a:rPr lang="en-US" sz="3000" b="1" spc="-60">
                  <a:solidFill>
                    <a:srgbClr val="000000"/>
                  </a:solidFill>
                  <a:latin typeface="Asap Medium"/>
                  <a:ea typeface="Asap Medium"/>
                  <a:cs typeface="Asap Medium"/>
                  <a:sym typeface="Asap Medium"/>
                </a:rPr>
                <a:t>Dưa vào dự án số 2:</a:t>
              </a:r>
            </a:p>
          </p:txBody>
        </p:sp>
      </p:grpSp>
      <p:sp>
        <p:nvSpPr>
          <p:cNvPr id="6" name="TextBox 6"/>
          <p:cNvSpPr txBox="1"/>
          <p:nvPr/>
        </p:nvSpPr>
        <p:spPr>
          <a:xfrm>
            <a:off x="582732" y="4525193"/>
            <a:ext cx="9294728" cy="2298382"/>
          </a:xfrm>
          <a:prstGeom prst="rect">
            <a:avLst/>
          </a:prstGeom>
        </p:spPr>
        <p:txBody>
          <a:bodyPr lIns="0" tIns="0" rIns="0" bIns="0" rtlCol="0" anchor="t">
            <a:spAutoFit/>
          </a:bodyPr>
          <a:lstStyle/>
          <a:p>
            <a:pPr algn="l">
              <a:lnSpc>
                <a:spcPts val="3607"/>
              </a:lnSpc>
            </a:pPr>
            <a:r>
              <a:rPr lang="en-US" sz="2775" b="1" spc="-55">
                <a:solidFill>
                  <a:srgbClr val="000000"/>
                </a:solidFill>
                <a:latin typeface="Asap Medium"/>
                <a:ea typeface="Asap Medium"/>
                <a:cs typeface="Asap Medium"/>
                <a:sym typeface="Asap Medium"/>
              </a:rPr>
              <a:t>Ta thấy dữ liệu không có giá trị null và kiểu dữ liệu là số nguyên.</a:t>
            </a:r>
          </a:p>
          <a:p>
            <a:pPr algn="l">
              <a:lnSpc>
                <a:spcPts val="3607"/>
              </a:lnSpc>
            </a:pPr>
            <a:r>
              <a:rPr lang="en-US" sz="2775" b="1" spc="-55">
                <a:solidFill>
                  <a:srgbClr val="000000"/>
                </a:solidFill>
                <a:latin typeface="Asap Medium"/>
                <a:ea typeface="Asap Medium"/>
                <a:cs typeface="Asap Medium"/>
                <a:sym typeface="Asap Medium"/>
              </a:rPr>
              <a:t>Tuy nhiên sau thống kê cho thấy 'Trả tiền cho mỗi lần nhấp' không có thông tin vì tất cả kết quả thống kê đều bằng không. Vì lý do này, chúng ta cần xóa cột này.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2571</Words>
  <Application>Microsoft Office PowerPoint</Application>
  <PresentationFormat>Custom</PresentationFormat>
  <Paragraphs>216</Paragraphs>
  <Slides>34</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2" baseType="lpstr">
      <vt:lpstr>Asap</vt:lpstr>
      <vt:lpstr>Asap Medium</vt:lpstr>
      <vt:lpstr>Arial</vt:lpstr>
      <vt:lpstr>Asap Bold</vt:lpstr>
      <vt:lpstr>Asap Semi-Bold</vt:lpstr>
      <vt:lpstr>Calibri</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Lên ý tưởng Kế hoạch Dự án Công ty Xanh dương và Tím Doanh nghiệp Thông thường</dc:title>
  <dc:creator>Nguyen Thanh Dat</dc:creator>
  <cp:lastModifiedBy>Nguyen Thanh Dat</cp:lastModifiedBy>
  <cp:revision>1</cp:revision>
  <dcterms:created xsi:type="dcterms:W3CDTF">2006-08-16T00:00:00Z</dcterms:created>
  <dcterms:modified xsi:type="dcterms:W3CDTF">2025-07-23T13:29:13Z</dcterms:modified>
  <dc:identifier>DAGq-Wj0cY4</dc:identifier>
</cp:coreProperties>
</file>